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454" r:id="rId3"/>
    <p:sldId id="504" r:id="rId4"/>
    <p:sldId id="455" r:id="rId5"/>
    <p:sldId id="456" r:id="rId6"/>
    <p:sldId id="457" r:id="rId7"/>
    <p:sldId id="460" r:id="rId8"/>
    <p:sldId id="462" r:id="rId9"/>
    <p:sldId id="463" r:id="rId10"/>
    <p:sldId id="464" r:id="rId11"/>
    <p:sldId id="466" r:id="rId12"/>
    <p:sldId id="505" r:id="rId13"/>
    <p:sldId id="506" r:id="rId14"/>
    <p:sldId id="467" r:id="rId15"/>
    <p:sldId id="468" r:id="rId16"/>
    <p:sldId id="469" r:id="rId17"/>
    <p:sldId id="470" r:id="rId18"/>
    <p:sldId id="471" r:id="rId19"/>
    <p:sldId id="472" r:id="rId20"/>
    <p:sldId id="473" r:id="rId21"/>
    <p:sldId id="474" r:id="rId22"/>
    <p:sldId id="501" r:id="rId23"/>
    <p:sldId id="476" r:id="rId24"/>
    <p:sldId id="477" r:id="rId25"/>
    <p:sldId id="498" r:id="rId26"/>
    <p:sldId id="500" r:id="rId27"/>
    <p:sldId id="507" r:id="rId28"/>
    <p:sldId id="478" r:id="rId29"/>
    <p:sldId id="497" r:id="rId30"/>
    <p:sldId id="465" r:id="rId31"/>
    <p:sldId id="480" r:id="rId32"/>
    <p:sldId id="481" r:id="rId3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7" y="1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mulo%20Goncalves\Downloads\Projects_\PointClouds\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Sheet9!$E$10:$AC$10</c:f>
              <c:numCache>
                <c:formatCode>General</c:formatCode>
                <c:ptCount val="25"/>
                <c:pt idx="0">
                  <c:v>-0.64999999999999991</c:v>
                </c:pt>
                <c:pt idx="1">
                  <c:v>-0.6097560975609756</c:v>
                </c:pt>
                <c:pt idx="2">
                  <c:v>-0.68181818181818177</c:v>
                </c:pt>
                <c:pt idx="3">
                  <c:v>-0.67999999999999994</c:v>
                </c:pt>
                <c:pt idx="4">
                  <c:v>0.94444444444444442</c:v>
                </c:pt>
                <c:pt idx="5">
                  <c:v>1.3030303030303028</c:v>
                </c:pt>
                <c:pt idx="6">
                  <c:v>1.2000000000000002</c:v>
                </c:pt>
                <c:pt idx="7">
                  <c:v>4.3913043478260878</c:v>
                </c:pt>
                <c:pt idx="8">
                  <c:v>3.333333333333333</c:v>
                </c:pt>
                <c:pt idx="9">
                  <c:v>-0.66666666666666663</c:v>
                </c:pt>
                <c:pt idx="10">
                  <c:v>-0.79166666666666663</c:v>
                </c:pt>
                <c:pt idx="11">
                  <c:v>-0.40909090909090906</c:v>
                </c:pt>
                <c:pt idx="12">
                  <c:v>15.557831325301205</c:v>
                </c:pt>
                <c:pt idx="13">
                  <c:v>3.3300847457627114</c:v>
                </c:pt>
                <c:pt idx="14">
                  <c:v>0.19512195121951215</c:v>
                </c:pt>
                <c:pt idx="15">
                  <c:v>-0.5</c:v>
                </c:pt>
                <c:pt idx="16">
                  <c:v>-0.56164383561643838</c:v>
                </c:pt>
                <c:pt idx="17">
                  <c:v>0.5199999999999998</c:v>
                </c:pt>
                <c:pt idx="18">
                  <c:v>0.42232232232232225</c:v>
                </c:pt>
                <c:pt idx="19">
                  <c:v>7.7225626740947071</c:v>
                </c:pt>
                <c:pt idx="20">
                  <c:v>-0.35426997245179059</c:v>
                </c:pt>
                <c:pt idx="21">
                  <c:v>15.447093023255814</c:v>
                </c:pt>
                <c:pt idx="22">
                  <c:v>-0.1875</c:v>
                </c:pt>
                <c:pt idx="23">
                  <c:v>5.9369196428571422</c:v>
                </c:pt>
                <c:pt idx="24">
                  <c:v>30.836481481481481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1E1-49A4-8DAB-81F1C154DA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300992"/>
        <c:axId val="203294328"/>
      </c:barChart>
      <c:catAx>
        <c:axId val="20330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203294328"/>
        <c:crosses val="autoZero"/>
        <c:auto val="1"/>
        <c:lblAlgn val="ctr"/>
        <c:lblOffset val="100"/>
        <c:noMultiLvlLbl val="0"/>
      </c:catAx>
      <c:valAx>
        <c:axId val="203294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20330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72B01-E5B0-4AFC-B474-C6575AEE45C1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81E96-B972-42AB-9F90-4D8F0B3F10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56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course we have plugged everything</a:t>
            </a:r>
            <a:r>
              <a:rPr lang="en-US" baseline="0" dirty="0"/>
              <a:t> together to give the user a real system.</a:t>
            </a:r>
          </a:p>
          <a:p>
            <a:endParaRPr lang="en-US" baseline="0" dirty="0"/>
          </a:p>
          <a:p>
            <a:r>
              <a:rPr lang="en-US" baseline="0" dirty="0"/>
              <a:t>When the user interacts with the browser, a request is sent to the DBMS to access a set of tiles from a city, the DBMS loads the required tiles from disk.</a:t>
            </a:r>
          </a:p>
          <a:p>
            <a:r>
              <a:rPr lang="en-US" baseline="0" dirty="0"/>
              <a:t>The data is filtered, refined using GPU as an accelerator and combined with cadastral data. The result is passed to the web-browser for rendering.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54D1A-2FA5-4433-8E67-471F1312504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0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DBMS contributes</a:t>
            </a:r>
            <a:r>
              <a:rPr lang="en-US" baseline="0" dirty="0"/>
              <a:t> for d</a:t>
            </a:r>
            <a:r>
              <a:rPr lang="en-US" dirty="0"/>
              <a:t>evelopment efficiency.</a:t>
            </a:r>
            <a:r>
              <a:rPr lang="en-US" baseline="0" dirty="0"/>
              <a:t> Several data types can coexist under the same conceptual schema (database schema) and applications can interact through a declarative language such as SQL which perfect to define workflows. With SQL problem are declared by the user and then a query plan is compiled to efficiently exploit the underlying hardware. 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solution developed by </a:t>
            </a:r>
            <a:r>
              <a:rPr lang="en-US" dirty="0" err="1"/>
              <a:t>NLeSC</a:t>
            </a:r>
            <a:r>
              <a:rPr lang="en-US" baseline="0" dirty="0"/>
              <a:t> together with CWI DA group showed to be possible to run all the queries where f</a:t>
            </a:r>
            <a:r>
              <a:rPr lang="en-US" dirty="0"/>
              <a:t>or large and complex polygons the DBMS outperformed </a:t>
            </a:r>
            <a:r>
              <a:rPr lang="en-US" dirty="0" err="1"/>
              <a:t>lastools</a:t>
            </a:r>
            <a:r>
              <a:rPr lang="en-US" dirty="0"/>
              <a:t>[2].</a:t>
            </a:r>
            <a:r>
              <a:rPr lang="en-US" baseline="0" dirty="0"/>
              <a:t> The results are even better when compared with the results of a commercial tool using a full rack server, 96 cores and 1 TB main memory, the results of such commercial system are in [1].</a:t>
            </a:r>
          </a:p>
          <a:p>
            <a:endParaRPr lang="en-US" baseline="0" dirty="0"/>
          </a:p>
          <a:p>
            <a:r>
              <a:rPr lang="en-US" baseline="0" dirty="0"/>
              <a:t>Together with efficient computing team, the data handling team is now looking to ways to improve performance even further. At the moment they are already able to run queries in a GPU. A demo to demonstrate the entire system will be presented in November at ACM </a:t>
            </a:r>
            <a:r>
              <a:rPr lang="en-US" baseline="0" dirty="0" err="1"/>
              <a:t>SIGsptial</a:t>
            </a:r>
            <a:r>
              <a:rPr lang="en-US" baseline="0" dirty="0"/>
              <a:t> in San Francisco[3]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54D1A-2FA5-4433-8E67-471F1312504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27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BC42-3070-4ED2-8B93-E3289C4EB0EE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5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BC42-3070-4ED2-8B93-E3289C4EB0EE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00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</a:t>
            </a:r>
            <a:r>
              <a:rPr lang="nl-NL" baseline="0" dirty="0"/>
              <a:t> this slide: </a:t>
            </a:r>
            <a:r>
              <a:rPr lang="nl-NL" dirty="0"/>
              <a:t>Write down the</a:t>
            </a:r>
            <a:r>
              <a:rPr lang="nl-NL" baseline="0" dirty="0"/>
              <a:t> research question that your project addresses (in your own words, everyone should be able to understand your question).</a:t>
            </a:r>
          </a:p>
          <a:p>
            <a:endParaRPr lang="nl-NL" baseline="0" dirty="0"/>
          </a:p>
          <a:p>
            <a:r>
              <a:rPr lang="nl-NL" baseline="0" dirty="0" err="1"/>
              <a:t>Explain</a:t>
            </a:r>
            <a:r>
              <a:rPr lang="nl-NL" baseline="0" dirty="0"/>
              <a:t> in 1 minute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problem</a:t>
            </a:r>
            <a:r>
              <a:rPr lang="nl-NL" baseline="0" dirty="0"/>
              <a:t> of </a:t>
            </a:r>
            <a:r>
              <a:rPr lang="nl-NL" baseline="0" dirty="0" err="1"/>
              <a:t>your</a:t>
            </a:r>
            <a:r>
              <a:rPr lang="nl-NL" baseline="0" dirty="0"/>
              <a:t> PI, </a:t>
            </a:r>
            <a:r>
              <a:rPr lang="nl-NL" baseline="0" dirty="0" err="1"/>
              <a:t>and</a:t>
            </a:r>
            <a:r>
              <a:rPr lang="nl-NL" baseline="0" dirty="0"/>
              <a:t> </a:t>
            </a:r>
            <a:r>
              <a:rPr lang="nl-NL" baseline="0" dirty="0" err="1"/>
              <a:t>why</a:t>
            </a:r>
            <a:r>
              <a:rPr lang="nl-NL" baseline="0" dirty="0"/>
              <a:t> he </a:t>
            </a:r>
            <a:r>
              <a:rPr lang="nl-NL" baseline="0" dirty="0" err="1"/>
              <a:t>needs</a:t>
            </a:r>
            <a:r>
              <a:rPr lang="nl-NL" baseline="0" dirty="0"/>
              <a:t> </a:t>
            </a:r>
            <a:r>
              <a:rPr lang="nl-NL" baseline="0" dirty="0" err="1"/>
              <a:t>you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answer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problem</a:t>
            </a:r>
            <a:r>
              <a:rPr lang="nl-NL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FA1B3-783C-4859-AEF5-0F6DBF016E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37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</a:t>
            </a:r>
            <a:r>
              <a:rPr lang="nl-NL" baseline="0" dirty="0"/>
              <a:t> </a:t>
            </a:r>
            <a:r>
              <a:rPr lang="nl-NL" baseline="0" dirty="0" err="1"/>
              <a:t>this</a:t>
            </a:r>
            <a:r>
              <a:rPr lang="nl-NL" baseline="0" dirty="0"/>
              <a:t> slide: Write down in a short </a:t>
            </a:r>
            <a:r>
              <a:rPr lang="nl-NL" baseline="0" dirty="0" err="1"/>
              <a:t>sentence</a:t>
            </a:r>
            <a:r>
              <a:rPr lang="nl-NL" baseline="0" dirty="0"/>
              <a:t> (max 10 </a:t>
            </a:r>
            <a:r>
              <a:rPr lang="nl-NL" baseline="0" dirty="0" err="1"/>
              <a:t>words</a:t>
            </a:r>
            <a:r>
              <a:rPr lang="nl-NL" baseline="0" dirty="0"/>
              <a:t>!) </a:t>
            </a:r>
            <a:r>
              <a:rPr lang="nl-NL" baseline="0" dirty="0" err="1"/>
              <a:t>what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scientific</a:t>
            </a:r>
            <a:r>
              <a:rPr lang="nl-NL" baseline="0" dirty="0"/>
              <a:t> </a:t>
            </a:r>
            <a:r>
              <a:rPr lang="nl-NL" baseline="0" dirty="0" err="1"/>
              <a:t>result</a:t>
            </a:r>
            <a:r>
              <a:rPr lang="nl-NL" baseline="0" dirty="0"/>
              <a:t> of </a:t>
            </a:r>
            <a:r>
              <a:rPr lang="nl-NL" baseline="0" dirty="0" err="1"/>
              <a:t>this</a:t>
            </a:r>
            <a:r>
              <a:rPr lang="nl-NL" baseline="0" dirty="0"/>
              <a:t> project is/</a:t>
            </a:r>
            <a:r>
              <a:rPr lang="nl-NL" baseline="0" dirty="0" err="1"/>
              <a:t>will</a:t>
            </a:r>
            <a:r>
              <a:rPr lang="nl-NL" baseline="0" dirty="0"/>
              <a:t> </a:t>
            </a:r>
            <a:r>
              <a:rPr lang="nl-NL" baseline="0" dirty="0" err="1"/>
              <a:t>be</a:t>
            </a:r>
            <a:r>
              <a:rPr lang="nl-NL" baseline="0" dirty="0"/>
              <a:t>. </a:t>
            </a:r>
            <a:r>
              <a:rPr lang="nl-NL" baseline="0" dirty="0" err="1"/>
              <a:t>Prefferably</a:t>
            </a:r>
            <a:r>
              <a:rPr lang="nl-NL" baseline="0" dirty="0"/>
              <a:t> </a:t>
            </a:r>
            <a:r>
              <a:rPr lang="nl-NL" baseline="0" dirty="0" err="1"/>
              <a:t>illustrate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(</a:t>
            </a:r>
            <a:r>
              <a:rPr lang="nl-NL" baseline="0" dirty="0" err="1"/>
              <a:t>expected</a:t>
            </a:r>
            <a:r>
              <a:rPr lang="nl-NL" baseline="0" dirty="0"/>
              <a:t>) </a:t>
            </a:r>
            <a:r>
              <a:rPr lang="nl-NL" baseline="0" dirty="0" err="1"/>
              <a:t>scientific</a:t>
            </a:r>
            <a:r>
              <a:rPr lang="nl-NL" baseline="0" dirty="0"/>
              <a:t> </a:t>
            </a:r>
            <a:r>
              <a:rPr lang="nl-NL" baseline="0" dirty="0" err="1"/>
              <a:t>result</a:t>
            </a:r>
            <a:r>
              <a:rPr lang="nl-NL" baseline="0" dirty="0"/>
              <a:t> in a picture.</a:t>
            </a:r>
          </a:p>
          <a:p>
            <a:endParaRPr lang="nl-NL" baseline="0" dirty="0"/>
          </a:p>
          <a:p>
            <a:r>
              <a:rPr lang="nl-NL" baseline="0" dirty="0" err="1"/>
              <a:t>Explain</a:t>
            </a:r>
            <a:r>
              <a:rPr lang="nl-NL" baseline="0" dirty="0"/>
              <a:t> in 1 minute </a:t>
            </a:r>
            <a:r>
              <a:rPr lang="nl-NL" baseline="0" dirty="0" err="1"/>
              <a:t>what</a:t>
            </a:r>
            <a:r>
              <a:rPr lang="nl-NL" baseline="0" dirty="0"/>
              <a:t> </a:t>
            </a:r>
            <a:r>
              <a:rPr lang="nl-NL" baseline="0" dirty="0" err="1"/>
              <a:t>your</a:t>
            </a:r>
            <a:r>
              <a:rPr lang="nl-NL" baseline="0" dirty="0"/>
              <a:t> PI </a:t>
            </a:r>
            <a:r>
              <a:rPr lang="nl-NL" baseline="0" dirty="0" err="1"/>
              <a:t>will</a:t>
            </a:r>
            <a:r>
              <a:rPr lang="nl-NL" baseline="0" dirty="0"/>
              <a:t> </a:t>
            </a:r>
            <a:r>
              <a:rPr lang="nl-NL" baseline="0" dirty="0" err="1"/>
              <a:t>be</a:t>
            </a:r>
            <a:r>
              <a:rPr lang="nl-NL" baseline="0" dirty="0"/>
              <a:t> </a:t>
            </a:r>
            <a:r>
              <a:rPr lang="nl-NL" baseline="0" dirty="0" err="1"/>
              <a:t>able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do in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future</a:t>
            </a:r>
            <a:r>
              <a:rPr lang="nl-NL" baseline="0" dirty="0"/>
              <a:t> </a:t>
            </a:r>
            <a:r>
              <a:rPr lang="nl-NL" baseline="0" dirty="0" err="1"/>
              <a:t>that</a:t>
            </a:r>
            <a:r>
              <a:rPr lang="nl-NL" baseline="0" dirty="0"/>
              <a:t> he </a:t>
            </a:r>
            <a:r>
              <a:rPr lang="nl-NL" baseline="0" dirty="0" err="1"/>
              <a:t>can’t</a:t>
            </a:r>
            <a:r>
              <a:rPr lang="nl-NL" baseline="0" dirty="0"/>
              <a:t> do </a:t>
            </a:r>
            <a:r>
              <a:rPr lang="nl-NL" baseline="0" dirty="0" err="1"/>
              <a:t>today</a:t>
            </a:r>
            <a:r>
              <a:rPr lang="nl-NL" baseline="0" dirty="0"/>
              <a:t> (</a:t>
            </a:r>
            <a:r>
              <a:rPr lang="nl-NL" baseline="0" dirty="0" err="1"/>
              <a:t>thanks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software </a:t>
            </a:r>
            <a:r>
              <a:rPr lang="nl-NL" baseline="0" dirty="0" err="1"/>
              <a:t>you</a:t>
            </a:r>
            <a:r>
              <a:rPr lang="nl-NL" baseline="0" dirty="0"/>
              <a:t> </a:t>
            </a:r>
            <a:r>
              <a:rPr lang="nl-NL" baseline="0" dirty="0" err="1"/>
              <a:t>developed</a:t>
            </a:r>
            <a:r>
              <a:rPr lang="nl-NL" baseline="0" dirty="0"/>
              <a:t>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FA1B3-783C-4859-AEF5-0F6DBF016E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3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Linking different datasets</a:t>
            </a:r>
            <a:r>
              <a:rPr lang="en-US" baseline="0" dirty="0" smtClean="0"/>
              <a:t> is crucial in the </a:t>
            </a:r>
            <a:r>
              <a:rPr lang="en-US" baseline="0" dirty="0" err="1" smtClean="0"/>
              <a:t>candygenes</a:t>
            </a:r>
            <a:r>
              <a:rPr lang="en-US" baseline="0" dirty="0" smtClean="0"/>
              <a:t> project.</a:t>
            </a:r>
          </a:p>
          <a:p>
            <a:r>
              <a:rPr lang="en-US" baseline="0" dirty="0" smtClean="0"/>
              <a:t>This project is a good example of linking genomic data with phenotypic traits (in order to improve crop)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F4A14-B3E9-49BF-9B04-E7EB24E2C3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63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B25B-718E-462E-95A5-86328FCA0E59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24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F4A14-B3E9-49BF-9B04-E7EB24E2C3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8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600" y="685801"/>
            <a:ext cx="7162800" cy="1102519"/>
          </a:xfrm>
        </p:spPr>
        <p:txBody>
          <a:bodyPr anchor="b">
            <a:normAutofit/>
          </a:bodyPr>
          <a:lstStyle>
            <a:lvl1pPr>
              <a:lnSpc>
                <a:spcPts val="44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600" y="1888333"/>
            <a:ext cx="6629400" cy="854869"/>
          </a:xfrm>
        </p:spPr>
        <p:txBody>
          <a:bodyPr>
            <a:normAutofit/>
          </a:bodyPr>
          <a:lstStyle>
            <a:lvl1pPr marL="0" indent="0" algn="l">
              <a:lnSpc>
                <a:spcPts val="21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ESCIENCE_bySURFandNWO_white [Converted]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536" y="4917432"/>
            <a:ext cx="720000" cy="102590"/>
          </a:xfrm>
          <a:prstGeom prst="rect">
            <a:avLst/>
          </a:prstGeom>
        </p:spPr>
      </p:pic>
      <p:pic>
        <p:nvPicPr>
          <p:cNvPr id="7" name="Picture 6" descr="ESCIENCE_logo_C_nl_whit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5536" y="4227934"/>
            <a:ext cx="2088000" cy="492768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00" y="205978"/>
            <a:ext cx="8305200" cy="8572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00" y="1200151"/>
            <a:ext cx="8305200" cy="2739751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 descr="ESCIENCE_bySURFandNWO_white [Converted]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536" y="4917432"/>
            <a:ext cx="720000" cy="102590"/>
          </a:xfrm>
          <a:prstGeom prst="rect">
            <a:avLst/>
          </a:prstGeom>
        </p:spPr>
      </p:pic>
      <p:pic>
        <p:nvPicPr>
          <p:cNvPr id="7" name="Picture 6" descr="ESCIENCE_logo_C_nl_whit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5536" y="4227934"/>
            <a:ext cx="2088000" cy="492768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00" y="205978"/>
            <a:ext cx="8305200" cy="857250"/>
          </a:xfrm>
        </p:spPr>
        <p:txBody>
          <a:bodyPr/>
          <a:lstStyle>
            <a:lvl1pPr>
              <a:defRPr>
                <a:solidFill>
                  <a:srgbClr val="00AFE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00" y="1200151"/>
            <a:ext cx="8305200" cy="2739751"/>
          </a:xfrm>
        </p:spPr>
        <p:txBody>
          <a:bodyPr/>
          <a:lstStyle>
            <a:lvl1pPr>
              <a:buClr>
                <a:srgbClr val="00AFEA"/>
              </a:buClr>
              <a:defRPr/>
            </a:lvl1pPr>
            <a:lvl2pPr>
              <a:buClr>
                <a:srgbClr val="00AFEA"/>
              </a:buClr>
              <a:defRPr/>
            </a:lvl2pPr>
            <a:lvl3pPr>
              <a:buClr>
                <a:srgbClr val="00AFEA"/>
              </a:buClr>
              <a:defRPr/>
            </a:lvl3pPr>
            <a:lvl4pPr>
              <a:buClr>
                <a:srgbClr val="00AFEA"/>
              </a:buClr>
              <a:defRPr/>
            </a:lvl4pPr>
            <a:lvl5pPr>
              <a:buClr>
                <a:srgbClr val="00AFEA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 descr="ESCIENCE_logo_C_nl_cyanblack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536" y="4227934"/>
            <a:ext cx="2088232" cy="492824"/>
          </a:xfrm>
          <a:prstGeom prst="rect">
            <a:avLst/>
          </a:prstGeom>
        </p:spPr>
      </p:pic>
      <p:pic>
        <p:nvPicPr>
          <p:cNvPr id="7" name="Picture 6" descr="ESCIENCE_bySURFandNWO_black [Converted]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5536" y="4917420"/>
            <a:ext cx="720078" cy="102602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00" y="205978"/>
            <a:ext cx="8305200" cy="857250"/>
          </a:xfrm>
        </p:spPr>
        <p:txBody>
          <a:bodyPr/>
          <a:lstStyle>
            <a:lvl1pPr>
              <a:defRPr>
                <a:solidFill>
                  <a:srgbClr val="00AFE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00" y="1200152"/>
            <a:ext cx="8305200" cy="3600449"/>
          </a:xfrm>
        </p:spPr>
        <p:txBody>
          <a:bodyPr/>
          <a:lstStyle>
            <a:lvl1pPr>
              <a:buClr>
                <a:srgbClr val="00AFEA"/>
              </a:buClr>
              <a:defRPr/>
            </a:lvl1pPr>
            <a:lvl2pPr>
              <a:buClr>
                <a:srgbClr val="00AFEA"/>
              </a:buClr>
              <a:defRPr/>
            </a:lvl2pPr>
            <a:lvl3pPr>
              <a:buClr>
                <a:srgbClr val="00AFEA"/>
              </a:buClr>
              <a:defRPr/>
            </a:lvl3pPr>
            <a:lvl4pPr>
              <a:buClr>
                <a:srgbClr val="00AFEA"/>
              </a:buClr>
              <a:defRPr/>
            </a:lvl4pPr>
            <a:lvl5pPr>
              <a:buClr>
                <a:srgbClr val="00AFEA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00" y="205978"/>
            <a:ext cx="8305200" cy="857250"/>
          </a:xfrm>
        </p:spPr>
        <p:txBody>
          <a:bodyPr/>
          <a:lstStyle>
            <a:lvl1pPr>
              <a:defRPr>
                <a:solidFill>
                  <a:srgbClr val="00AFE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00" y="1200151"/>
            <a:ext cx="8305200" cy="2800350"/>
          </a:xfrm>
        </p:spPr>
        <p:txBody>
          <a:bodyPr/>
          <a:lstStyle>
            <a:lvl1pPr>
              <a:buClr>
                <a:srgbClr val="00AFEA"/>
              </a:buClr>
              <a:defRPr/>
            </a:lvl1pPr>
            <a:lvl2pPr>
              <a:buClr>
                <a:srgbClr val="00AFEA"/>
              </a:buClr>
              <a:defRPr/>
            </a:lvl2pPr>
            <a:lvl3pPr>
              <a:buClr>
                <a:srgbClr val="00AFEA"/>
              </a:buClr>
              <a:defRPr/>
            </a:lvl3pPr>
            <a:lvl4pPr>
              <a:buClr>
                <a:srgbClr val="00AFEA"/>
              </a:buClr>
              <a:defRPr/>
            </a:lvl4pPr>
            <a:lvl5pPr>
              <a:buClr>
                <a:srgbClr val="00AFEA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 descr="ESCIENCE_logo_C_nl_cyanblack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2360" y="51470"/>
            <a:ext cx="864096" cy="203927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00" y="205978"/>
            <a:ext cx="8305200" cy="857250"/>
          </a:xfrm>
        </p:spPr>
        <p:txBody>
          <a:bodyPr/>
          <a:lstStyle>
            <a:lvl1pPr>
              <a:defRPr>
                <a:solidFill>
                  <a:srgbClr val="00AFE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00" y="1200150"/>
            <a:ext cx="8305200" cy="3531839"/>
          </a:xfrm>
        </p:spPr>
        <p:txBody>
          <a:bodyPr/>
          <a:lstStyle>
            <a:lvl1pPr>
              <a:buClr>
                <a:srgbClr val="00AFEA"/>
              </a:buClr>
              <a:defRPr/>
            </a:lvl1pPr>
            <a:lvl2pPr>
              <a:buClr>
                <a:srgbClr val="00AFEA"/>
              </a:buClr>
              <a:defRPr/>
            </a:lvl2pPr>
            <a:lvl3pPr>
              <a:buClr>
                <a:srgbClr val="00AFEA"/>
              </a:buClr>
              <a:defRPr/>
            </a:lvl3pPr>
            <a:lvl4pPr>
              <a:buClr>
                <a:srgbClr val="00AFEA"/>
              </a:buClr>
              <a:defRPr/>
            </a:lvl4pPr>
            <a:lvl5pPr>
              <a:buClr>
                <a:srgbClr val="00AFEA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00" y="205978"/>
            <a:ext cx="8305200" cy="857250"/>
          </a:xfrm>
        </p:spPr>
        <p:txBody>
          <a:bodyPr/>
          <a:lstStyle>
            <a:lvl1pPr>
              <a:defRPr>
                <a:solidFill>
                  <a:srgbClr val="00AFE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00" y="1200150"/>
            <a:ext cx="8305200" cy="3531839"/>
          </a:xfrm>
        </p:spPr>
        <p:txBody>
          <a:bodyPr/>
          <a:lstStyle>
            <a:lvl1pPr>
              <a:buClr>
                <a:srgbClr val="00AFEA"/>
              </a:buClr>
              <a:defRPr/>
            </a:lvl1pPr>
            <a:lvl2pPr>
              <a:buClr>
                <a:srgbClr val="00AFEA"/>
              </a:buClr>
              <a:defRPr/>
            </a:lvl2pPr>
            <a:lvl3pPr>
              <a:buClr>
                <a:srgbClr val="00AFEA"/>
              </a:buClr>
              <a:defRPr/>
            </a:lvl3pPr>
            <a:lvl4pPr>
              <a:buClr>
                <a:srgbClr val="00AFEA"/>
              </a:buClr>
              <a:defRPr/>
            </a:lvl4pPr>
            <a:lvl5pPr>
              <a:buClr>
                <a:srgbClr val="00AFEA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 descr="ESCIENCE_logo_C_nl_cyanblack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9552" y="4876006"/>
            <a:ext cx="864096" cy="203927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00" y="205978"/>
            <a:ext cx="8305200" cy="857250"/>
          </a:xfrm>
        </p:spPr>
        <p:txBody>
          <a:bodyPr/>
          <a:lstStyle>
            <a:lvl1pPr>
              <a:defRPr>
                <a:solidFill>
                  <a:srgbClr val="00AFE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00" y="1200150"/>
            <a:ext cx="8305200" cy="3531839"/>
          </a:xfrm>
        </p:spPr>
        <p:txBody>
          <a:bodyPr/>
          <a:lstStyle>
            <a:lvl1pPr>
              <a:buClr>
                <a:srgbClr val="00AFEA"/>
              </a:buClr>
              <a:defRPr sz="1600"/>
            </a:lvl1pPr>
            <a:lvl2pPr>
              <a:buClr>
                <a:srgbClr val="00AFEA"/>
              </a:buClr>
              <a:defRPr sz="1400"/>
            </a:lvl2pPr>
            <a:lvl3pPr>
              <a:buClr>
                <a:srgbClr val="00AFEA"/>
              </a:buClr>
              <a:defRPr sz="1200"/>
            </a:lvl3pPr>
            <a:lvl4pPr>
              <a:buClr>
                <a:srgbClr val="00AFEA"/>
              </a:buClr>
              <a:defRPr sz="1000"/>
            </a:lvl4pPr>
            <a:lvl5pPr>
              <a:buClr>
                <a:srgbClr val="00AFEA"/>
              </a:buCl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 descr="ESCIENCE_logo_C_nl_cyanblack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9552" y="4876006"/>
            <a:ext cx="864096" cy="203927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00" y="195486"/>
            <a:ext cx="8305200" cy="4536503"/>
          </a:xfrm>
        </p:spPr>
        <p:txBody>
          <a:bodyPr/>
          <a:lstStyle>
            <a:lvl1pPr>
              <a:buClr>
                <a:srgbClr val="00AFEA"/>
              </a:buClr>
              <a:defRPr sz="1600"/>
            </a:lvl1pPr>
            <a:lvl2pPr>
              <a:buClr>
                <a:srgbClr val="00AFEA"/>
              </a:buClr>
              <a:defRPr sz="1400"/>
            </a:lvl2pPr>
            <a:lvl3pPr>
              <a:buClr>
                <a:srgbClr val="00AFEA"/>
              </a:buClr>
              <a:defRPr sz="1200"/>
            </a:lvl3pPr>
            <a:lvl4pPr>
              <a:buClr>
                <a:srgbClr val="00AFEA"/>
              </a:buClr>
              <a:defRPr sz="1000"/>
            </a:lvl4pPr>
            <a:lvl5pPr>
              <a:buClr>
                <a:srgbClr val="00AFEA"/>
              </a:buCl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 descr="ESCIENCE_logo_C_nl_cyanblack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9552" y="4876006"/>
            <a:ext cx="864096" cy="203927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05978"/>
            <a:ext cx="8077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00150"/>
            <a:ext cx="80772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2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ransition>
    <p:cut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 Bold"/>
          <a:ea typeface="Arial Bold" pitchFamily="34" charset="0"/>
          <a:cs typeface="Arial 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Bold" pitchFamily="34" charset="0"/>
          <a:ea typeface="Arial Bold" pitchFamily="34" charset="0"/>
          <a:cs typeface="Arial Bold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Bold" pitchFamily="34" charset="0"/>
          <a:ea typeface="Arial Bold" pitchFamily="34" charset="0"/>
          <a:cs typeface="Arial Bold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Bold" pitchFamily="34" charset="0"/>
          <a:ea typeface="Arial Bold" pitchFamily="34" charset="0"/>
          <a:cs typeface="Arial Bold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Bold" pitchFamily="34" charset="0"/>
          <a:ea typeface="Arial Bold" pitchFamily="34" charset="0"/>
          <a:cs typeface="Arial Bold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Bold" pitchFamily="34" charset="0"/>
          <a:ea typeface="Arial Bold" pitchFamily="34" charset="0"/>
          <a:cs typeface="Arial Bold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Bold" pitchFamily="34" charset="0"/>
          <a:ea typeface="Arial Bold" pitchFamily="34" charset="0"/>
          <a:cs typeface="Arial Bold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Bold" pitchFamily="34" charset="0"/>
          <a:ea typeface="Arial Bold" pitchFamily="34" charset="0"/>
          <a:cs typeface="Arial Bold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Bold" pitchFamily="34" charset="0"/>
          <a:ea typeface="Arial Bold" pitchFamily="34" charset="0"/>
          <a:cs typeface="Arial Bold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0092D2"/>
        </a:buClr>
        <a:buFont typeface="Arial" pitchFamily="34" charset="0"/>
        <a:buChar char="•"/>
        <a:defRPr sz="3200" b="1" kern="1200">
          <a:solidFill>
            <a:schemeClr val="tx1"/>
          </a:solidFill>
          <a:latin typeface="Arial Bold"/>
          <a:ea typeface="Arial Bold" pitchFamily="34" charset="0"/>
          <a:cs typeface="Arial Bold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0092D2"/>
        </a:buClr>
        <a:buFont typeface="Arial" pitchFamily="34" charset="0"/>
        <a:buChar char="–"/>
        <a:defRPr sz="2800" b="1" kern="1200">
          <a:solidFill>
            <a:schemeClr val="tx1"/>
          </a:solidFill>
          <a:latin typeface="Arial Bold"/>
          <a:ea typeface="Arial Bold" pitchFamily="34" charset="0"/>
          <a:cs typeface="Arial Bold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092D2"/>
        </a:buClr>
        <a:buFont typeface="Arial" pitchFamily="34" charset="0"/>
        <a:buChar char="•"/>
        <a:defRPr sz="2400" b="1" kern="1200">
          <a:solidFill>
            <a:schemeClr val="tx1"/>
          </a:solidFill>
          <a:latin typeface="Arial Bold"/>
          <a:ea typeface="Arial Bold" pitchFamily="34" charset="0"/>
          <a:cs typeface="Arial Bold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092D2"/>
        </a:buClr>
        <a:buFont typeface="Arial" pitchFamily="34" charset="0"/>
        <a:buChar char="–"/>
        <a:defRPr sz="2000" b="1" kern="1200">
          <a:solidFill>
            <a:schemeClr val="tx1"/>
          </a:solidFill>
          <a:latin typeface="Arial Bold"/>
          <a:ea typeface="Arial Bold" pitchFamily="34" charset="0"/>
          <a:cs typeface="Arial Bold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092D2"/>
        </a:buClr>
        <a:buFont typeface="Arial" pitchFamily="34" charset="0"/>
        <a:buChar char="»"/>
        <a:defRPr sz="2000" b="1" kern="1200">
          <a:solidFill>
            <a:schemeClr val="tx1"/>
          </a:solidFill>
          <a:latin typeface="Arial Bold"/>
          <a:ea typeface="Arial Bold" pitchFamily="34" charset="0"/>
          <a:cs typeface="Arial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estep.esciencecenter.n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gif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hyperlink" Target="http://research.geodan.nl/sites/topo3d" TargetMode="Externa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wilco\OneDrive%20-%20Netherlandse%20eScience%20Center\KNMI_data_laptop\Presentaties\ALGEMEEN\11719_appletv.m4v" TargetMode="External"/><Relationship Id="rId1" Type="http://schemas.microsoft.com/office/2007/relationships/media" Target="file:///C:\Users\wilco\OneDrive%20-%20Netherlandse%20eScience%20Center\KNMI_data_laptop\Presentaties\ALGEMEEN\11719_appletv.m4v" TargetMode="Externa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sciencecenter.nl/project/summer-in-the-city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ciencecenter.nl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600" y="1401744"/>
            <a:ext cx="7240954" cy="615461"/>
          </a:xfrm>
        </p:spPr>
        <p:txBody>
          <a:bodyPr>
            <a:normAutofit fontScale="90000"/>
          </a:bodyPr>
          <a:lstStyle/>
          <a:p>
            <a:pPr>
              <a:lnSpc>
                <a:spcPts val="3600"/>
              </a:lnSpc>
            </a:pPr>
            <a:r>
              <a:rPr lang="en-US" dirty="0" smtClean="0"/>
              <a:t>Getting Science out of </a:t>
            </a:r>
            <a:r>
              <a:rPr lang="en-US" dirty="0" err="1" smtClean="0"/>
              <a:t>eScience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600" y="2084281"/>
            <a:ext cx="6629400" cy="103774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Wilco Hazeleger</a:t>
            </a:r>
          </a:p>
          <a:p>
            <a:endParaRPr lang="en-US" sz="2000" dirty="0"/>
          </a:p>
          <a:p>
            <a:r>
              <a:rPr lang="en-US" sz="2000" dirty="0" smtClean="0"/>
              <a:t>www.esciencecenter.nl</a:t>
            </a:r>
            <a:endParaRPr lang="en-US" sz="105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73276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843" b="3844"/>
          <a:stretch/>
        </p:blipFill>
        <p:spPr>
          <a:xfrm>
            <a:off x="356400" y="0"/>
            <a:ext cx="8787600" cy="517246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l-NL" dirty="0" err="1"/>
              <a:t>Core</a:t>
            </a:r>
            <a:r>
              <a:rPr lang="nl-NL" dirty="0"/>
              <a:t> eScience</a:t>
            </a:r>
            <a:br>
              <a:rPr lang="nl-NL" dirty="0"/>
            </a:br>
            <a:r>
              <a:rPr lang="nl-NL" dirty="0"/>
              <a:t>Technologies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1350" dirty="0">
                <a:hlinkClick r:id="rId3" action="ppaction://hlinkfile"/>
              </a:rPr>
              <a:t>eStep.eScienceCenter.nl</a:t>
            </a:r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177207814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eScience</a:t>
            </a:r>
            <a:r>
              <a:rPr lang="en-US" noProof="0" dirty="0" smtClean="0"/>
              <a:t> as enabler (4D GIS in archeology)</a:t>
            </a:r>
            <a:endParaRPr lang="en-US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" r="2306" b="6608"/>
          <a:stretch/>
        </p:blipFill>
        <p:spPr>
          <a:xfrm>
            <a:off x="5746826" y="2906078"/>
            <a:ext cx="1892375" cy="10972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41692" t="20158" r="24039" b="25754"/>
          <a:stretch>
            <a:fillRect/>
          </a:stretch>
        </p:blipFill>
        <p:spPr bwMode="auto">
          <a:xfrm>
            <a:off x="1410300" y="2951082"/>
            <a:ext cx="1234324" cy="10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15" y="2951083"/>
            <a:ext cx="1060172" cy="10865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23" y="2995506"/>
            <a:ext cx="782117" cy="7575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51" y="2904560"/>
            <a:ext cx="1164119" cy="11275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9" r="3063" b="3463"/>
          <a:stretch/>
        </p:blipFill>
        <p:spPr>
          <a:xfrm>
            <a:off x="3679419" y="1464606"/>
            <a:ext cx="1749130" cy="1130676"/>
          </a:xfrm>
          <a:prstGeom prst="rect">
            <a:avLst/>
          </a:prstGeom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02" y="1468648"/>
            <a:ext cx="2008439" cy="11306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" r="2306" b="6608"/>
          <a:stretch/>
        </p:blipFill>
        <p:spPr>
          <a:xfrm>
            <a:off x="5689229" y="1468647"/>
            <a:ext cx="1949972" cy="113067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54" y="4687147"/>
            <a:ext cx="1247994" cy="43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9732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gmv.cast.uark.edu/wp-content/uploads/2013/01/ALS_scema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3" y="1163149"/>
            <a:ext cx="3245894" cy="215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irsttimehomebuyersnetwork.com/first_time_home/wp-content/uploads/2015/06/info-da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521" y="1476655"/>
            <a:ext cx="2613854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eScience</a:t>
            </a:r>
            <a:r>
              <a:rPr lang="en-US" sz="3600" dirty="0" smtClean="0"/>
              <a:t> as accelerator: 3D City</a:t>
            </a:r>
            <a:endParaRPr lang="nl-NL" sz="3600" dirty="0"/>
          </a:p>
        </p:txBody>
      </p:sp>
      <p:pic>
        <p:nvPicPr>
          <p:cNvPr id="7" name="Content Placeholder 6">
            <a:hlinkClick r:id="rId5"/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862919" y="1537548"/>
            <a:ext cx="3185128" cy="1782196"/>
          </a:xfr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6528" y="3677051"/>
            <a:ext cx="3015637" cy="347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FEA"/>
              </a:buClr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Arial Bold"/>
                <a:ea typeface="Arial Bold" pitchFamily="34" charset="0"/>
                <a:cs typeface="Arial Bold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FEA"/>
              </a:buClr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Arial Bold"/>
                <a:ea typeface="Arial Bold" pitchFamily="34" charset="0"/>
                <a:cs typeface="Arial Bold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FEA"/>
              </a:buClr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Arial Bold"/>
                <a:ea typeface="Arial Bold" pitchFamily="34" charset="0"/>
                <a:cs typeface="Arial Bold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FEA"/>
              </a:buClr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Arial Bold"/>
                <a:ea typeface="Arial Bold" pitchFamily="34" charset="0"/>
                <a:cs typeface="Arial Bold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FEA"/>
              </a:buClr>
              <a:buFont typeface="Arial" pitchFamily="34" charset="0"/>
              <a:buChar char="»"/>
              <a:defRPr sz="2000" b="1" kern="1200">
                <a:solidFill>
                  <a:schemeClr val="tx1"/>
                </a:solidFill>
                <a:latin typeface="Arial Bold"/>
                <a:ea typeface="Arial Bold" pitchFamily="34" charset="0"/>
                <a:cs typeface="Arial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10 TB, 64 000 </a:t>
            </a:r>
            <a:r>
              <a:rPr lang="en-US" sz="1600" dirty="0" smtClean="0"/>
              <a:t>files</a:t>
            </a:r>
            <a:endParaRPr lang="en-US" sz="1600" dirty="0"/>
          </a:p>
          <a:p>
            <a:r>
              <a:rPr lang="en-US" sz="1600" dirty="0"/>
              <a:t>First attempt to load</a:t>
            </a:r>
          </a:p>
          <a:p>
            <a:pPr lvl="1"/>
            <a:r>
              <a:rPr lang="en-US" sz="1600" dirty="0"/>
              <a:t>2 weeks in </a:t>
            </a:r>
            <a:r>
              <a:rPr lang="en-US" sz="1600" dirty="0" err="1" smtClean="0"/>
              <a:t>PostGIS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782329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 Spatial Data Management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13" y="1530962"/>
            <a:ext cx="3675540" cy="3618402"/>
          </a:xfrm>
        </p:spPr>
        <p:txBody>
          <a:bodyPr>
            <a:normAutofit/>
          </a:bodyPr>
          <a:lstStyle/>
          <a:p>
            <a:r>
              <a:rPr lang="en-US" sz="2000" dirty="0"/>
              <a:t>New </a:t>
            </a:r>
            <a:r>
              <a:rPr lang="en-US" sz="2000" dirty="0" smtClean="0"/>
              <a:t>methods </a:t>
            </a:r>
            <a:r>
              <a:rPr lang="en-US" sz="2000" dirty="0"/>
              <a:t>data </a:t>
            </a:r>
            <a:r>
              <a:rPr lang="en-US" sz="2000" dirty="0" smtClean="0"/>
              <a:t>to accelerate access and computation</a:t>
            </a:r>
            <a:endParaRPr lang="en-US" sz="2000" dirty="0"/>
          </a:p>
          <a:p>
            <a:pPr lvl="1"/>
            <a:r>
              <a:rPr lang="en-US" sz="1800" dirty="0"/>
              <a:t>18hours to load and prepare the data </a:t>
            </a:r>
            <a:r>
              <a:rPr lang="en-US" sz="1800" dirty="0" smtClean="0"/>
              <a:t>in-situ </a:t>
            </a:r>
            <a:r>
              <a:rPr lang="en-US" sz="1800" dirty="0"/>
              <a:t>data access </a:t>
            </a:r>
            <a:endParaRPr lang="en-US" sz="1800" dirty="0" smtClean="0"/>
          </a:p>
          <a:p>
            <a:pPr lvl="1"/>
            <a:r>
              <a:rPr lang="en-US" sz="1800" dirty="0" smtClean="0"/>
              <a:t>Complex </a:t>
            </a:r>
            <a:r>
              <a:rPr lang="en-US" sz="1800" dirty="0"/>
              <a:t>computations with GPU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16786" y="1329613"/>
            <a:ext cx="5627214" cy="2627734"/>
            <a:chOff x="4689049" y="3068960"/>
            <a:chExt cx="7502951" cy="3503646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xmlns="" id="{0DADE1AB-314E-4096-B667-D03D372D6A81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5015880" y="3068960"/>
            <a:ext cx="7176120" cy="30997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 rot="16200000">
              <a:off x="3888831" y="4111627"/>
              <a:ext cx="209288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# times faster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20462" y="6080163"/>
              <a:ext cx="221257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Query number</a:t>
              </a:r>
            </a:p>
          </p:txBody>
        </p:sp>
      </p:grpSp>
      <p:sp>
        <p:nvSpPr>
          <p:cNvPr id="8" name="Tekstvak 7"/>
          <p:cNvSpPr txBox="1"/>
          <p:nvPr/>
        </p:nvSpPr>
        <p:spPr>
          <a:xfrm>
            <a:off x="177209" y="4834275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R. </a:t>
            </a:r>
            <a:r>
              <a:rPr lang="en-US" sz="1400" dirty="0" err="1" smtClean="0"/>
              <a:t>Goncalves</a:t>
            </a:r>
            <a:r>
              <a:rPr lang="en-US" sz="1400" dirty="0" smtClean="0"/>
              <a:t> et al 2014, 2015, 2016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50158968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Dealing with data (4D-GIS)</a:t>
            </a:r>
          </a:p>
        </p:txBody>
      </p:sp>
      <p:pic>
        <p:nvPicPr>
          <p:cNvPr id="3481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75" y="1200150"/>
            <a:ext cx="6223000" cy="28003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7574"/>
            <a:ext cx="6327633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76036"/>
            <a:ext cx="864096" cy="26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6748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eScience</a:t>
            </a:r>
            <a:r>
              <a:rPr lang="en-US" dirty="0" smtClean="0"/>
              <a:t> as </a:t>
            </a:r>
            <a:r>
              <a:rPr lang="en-US" dirty="0" err="1" smtClean="0"/>
              <a:t>accelarator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843558"/>
            <a:ext cx="5256584" cy="3946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284798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eScience</a:t>
            </a:r>
            <a:r>
              <a:rPr lang="en-US" dirty="0" smtClean="0"/>
              <a:t> as </a:t>
            </a:r>
            <a:r>
              <a:rPr lang="en-US" dirty="0" err="1" smtClean="0"/>
              <a:t>accelarator</a:t>
            </a:r>
            <a:endParaRPr lang="nl-NL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75" y="1063228"/>
            <a:ext cx="5657850" cy="210782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18" y="3543859"/>
            <a:ext cx="1458162" cy="929579"/>
          </a:xfrm>
          <a:prstGeom prst="rect">
            <a:avLst/>
          </a:prstGeom>
        </p:spPr>
      </p:pic>
      <p:pic>
        <p:nvPicPr>
          <p:cNvPr id="7" name="Tijdelijke aanduiding voor inhoud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2800" y="4847814"/>
            <a:ext cx="1069221" cy="29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28" y="2630499"/>
            <a:ext cx="3210801" cy="2052219"/>
          </a:xfrm>
        </p:spPr>
      </p:pic>
    </p:spTree>
    <p:extLst>
      <p:ext uri="{BB962C8B-B14F-4D97-AF65-F5344CB8AC3E}">
        <p14:creationId xmlns:p14="http://schemas.microsoft.com/office/powerpoint/2010/main" val="1871505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eScience</a:t>
            </a:r>
            <a:r>
              <a:rPr lang="en-US" sz="3600" dirty="0" smtClean="0"/>
              <a:t> as enabler and accelerator 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5" y="2593182"/>
            <a:ext cx="1706455" cy="1706455"/>
          </a:xfrm>
          <a:prstGeom prst="rect">
            <a:avLst/>
          </a:prstGeom>
        </p:spPr>
      </p:pic>
      <p:pic>
        <p:nvPicPr>
          <p:cNvPr id="6" name="Picture 9" descr="C:\Users\robvn\workspace\rob-private\work\eScience\presentations\eScience symposium 2013\ska_fact_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1214422"/>
            <a:ext cx="2154453" cy="131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 descr="Aptertif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5" t="37123" r="-1094" b="351"/>
          <a:stretch/>
        </p:blipFill>
        <p:spPr bwMode="auto">
          <a:xfrm>
            <a:off x="1259633" y="1214422"/>
            <a:ext cx="4555739" cy="308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077233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Accelarating</a:t>
            </a:r>
            <a:r>
              <a:rPr lang="en-US" sz="3600" dirty="0" smtClean="0"/>
              <a:t> pulsar search pipeline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Dispersion measure and period search compute kernels on different </a:t>
            </a:r>
            <a:r>
              <a:rPr lang="en-US" sz="1800" dirty="0" err="1" smtClean="0"/>
              <a:t>accelarators</a:t>
            </a:r>
            <a:endParaRPr lang="nl-NL" sz="1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920" y="1779662"/>
            <a:ext cx="3711919" cy="254811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70528" y="4862461"/>
            <a:ext cx="4424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Sclocco</a:t>
            </a:r>
            <a:r>
              <a:rPr lang="en-US" sz="1200" dirty="0"/>
              <a:t> et al 2015, </a:t>
            </a:r>
            <a:r>
              <a:rPr lang="en-US" sz="1200" dirty="0" smtClean="0"/>
              <a:t>Finding pulsars in </a:t>
            </a:r>
            <a:r>
              <a:rPr lang="en-US" sz="1200" dirty="0" err="1" smtClean="0"/>
              <a:t>realtime</a:t>
            </a:r>
            <a:r>
              <a:rPr lang="en-US" sz="1200" dirty="0" smtClean="0"/>
              <a:t>, IEEE </a:t>
            </a:r>
            <a:r>
              <a:rPr lang="en-US" sz="1200" dirty="0" err="1"/>
              <a:t>eScience</a:t>
            </a:r>
            <a:endParaRPr lang="nl-NL" sz="12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07" y="1856906"/>
            <a:ext cx="3792132" cy="255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6734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4" y="1747520"/>
            <a:ext cx="8018148" cy="298332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eScience</a:t>
            </a:r>
            <a:r>
              <a:rPr lang="en-US" sz="3600" dirty="0" smtClean="0"/>
              <a:t> as enabler and accelerator: ‘Embodied’ emotions</a:t>
            </a:r>
            <a:endParaRPr lang="nl-NL" sz="3600" dirty="0"/>
          </a:p>
        </p:txBody>
      </p:sp>
      <p:pic>
        <p:nvPicPr>
          <p:cNvPr id="9" name="Afbeelding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47" y="4833798"/>
            <a:ext cx="1000556" cy="30970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491203" y="4858883"/>
            <a:ext cx="23727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vd</a:t>
            </a:r>
            <a:r>
              <a:rPr lang="en-US" sz="1050" dirty="0"/>
              <a:t> Zwaan et al, IEEE </a:t>
            </a:r>
            <a:r>
              <a:rPr lang="en-US" sz="1050" dirty="0" err="1" smtClean="0"/>
              <a:t>eScience</a:t>
            </a:r>
            <a:r>
              <a:rPr lang="en-US" sz="1050" dirty="0" smtClean="0"/>
              <a:t> 2015</a:t>
            </a:r>
            <a:endParaRPr lang="nl-NL" sz="1050" dirty="0"/>
          </a:p>
        </p:txBody>
      </p:sp>
      <p:pic>
        <p:nvPicPr>
          <p:cNvPr id="10" name="Content Placeholder 4" descr="ontdekking-van-een-minnaar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3" b="26053"/>
          <a:stretch>
            <a:fillRect/>
          </a:stretch>
        </p:blipFill>
        <p:spPr>
          <a:xfrm>
            <a:off x="86667" y="1395307"/>
            <a:ext cx="3774133" cy="2234566"/>
          </a:xfr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7" y="1452754"/>
            <a:ext cx="745257" cy="111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5617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410892" y="205979"/>
            <a:ext cx="6228159" cy="857250"/>
          </a:xfrm>
        </p:spPr>
        <p:txBody>
          <a:bodyPr/>
          <a:lstStyle/>
          <a:p>
            <a:endParaRPr lang="en-US" altLang="en-US" dirty="0" smtClean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5" name="11719_appletv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927" y="58409"/>
            <a:ext cx="8121168" cy="4601644"/>
          </a:xfrm>
        </p:spPr>
      </p:pic>
    </p:spTree>
    <p:extLst>
      <p:ext uri="{BB962C8B-B14F-4D97-AF65-F5344CB8AC3E}">
        <p14:creationId xmlns:p14="http://schemas.microsoft.com/office/powerpoint/2010/main" val="252540371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eScience</a:t>
            </a:r>
            <a:r>
              <a:rPr lang="en-US" sz="3200" dirty="0" smtClean="0"/>
              <a:t> as enabler and accelerator: Shifting concepts over time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2000" dirty="0"/>
          </a:p>
          <a:p>
            <a:r>
              <a:rPr lang="nl-NL" sz="2000" dirty="0" smtClean="0"/>
              <a:t>Data</a:t>
            </a:r>
            <a:r>
              <a:rPr lang="nl-NL" sz="2000" b="0" dirty="0"/>
              <a:t>: &gt;600.000 </a:t>
            </a:r>
            <a:r>
              <a:rPr lang="nl-NL" sz="2000" b="0" dirty="0" err="1" smtClean="0"/>
              <a:t>digitized</a:t>
            </a:r>
            <a:r>
              <a:rPr lang="nl-NL" sz="2000" b="0" dirty="0" smtClean="0"/>
              <a:t> </a:t>
            </a:r>
            <a:r>
              <a:rPr lang="nl-NL" sz="2000" b="0" dirty="0" err="1" smtClean="0"/>
              <a:t>newspaper</a:t>
            </a:r>
            <a:r>
              <a:rPr lang="nl-NL" sz="2000" b="0" dirty="0" smtClean="0"/>
              <a:t> </a:t>
            </a:r>
            <a:r>
              <a:rPr lang="nl-NL" sz="2000" b="0" dirty="0"/>
              <a:t>issues </a:t>
            </a:r>
            <a:endParaRPr lang="nl-NL" sz="2000" b="0" dirty="0" smtClean="0"/>
          </a:p>
          <a:p>
            <a:pPr marL="0" indent="0">
              <a:buNone/>
            </a:pPr>
            <a:endParaRPr lang="nl-NL" sz="2000" b="0" dirty="0"/>
          </a:p>
          <a:p>
            <a:r>
              <a:rPr lang="nl-NL" sz="2000" b="0" dirty="0" smtClean="0"/>
              <a:t> </a:t>
            </a:r>
            <a:r>
              <a:rPr lang="nl-NL" sz="2000" dirty="0"/>
              <a:t>Multi-</a:t>
            </a:r>
            <a:r>
              <a:rPr lang="nl-NL" sz="2000" dirty="0" err="1"/>
              <a:t>dimensional</a:t>
            </a:r>
            <a:r>
              <a:rPr lang="nl-NL" sz="2000" dirty="0"/>
              <a:t> </a:t>
            </a:r>
            <a:r>
              <a:rPr lang="nl-NL" sz="2000" dirty="0" err="1" smtClean="0"/>
              <a:t>wordvector</a:t>
            </a:r>
            <a:r>
              <a:rPr lang="nl-NL" sz="2000" dirty="0"/>
              <a:t> </a:t>
            </a:r>
            <a:r>
              <a:rPr lang="nl-NL" sz="2000" dirty="0" err="1" smtClean="0"/>
              <a:t>space</a:t>
            </a:r>
            <a:r>
              <a:rPr lang="nl-NL" sz="2000" dirty="0" smtClean="0"/>
              <a:t> </a:t>
            </a:r>
            <a:r>
              <a:rPr lang="nl-NL" sz="2000" b="0" dirty="0" err="1"/>
              <a:t>using</a:t>
            </a:r>
            <a:r>
              <a:rPr lang="nl-NL" sz="2000" b="0" dirty="0"/>
              <a:t> </a:t>
            </a:r>
            <a:r>
              <a:rPr lang="nl-NL" sz="2000" b="0" dirty="0" err="1" smtClean="0"/>
              <a:t>Google’s</a:t>
            </a:r>
            <a:r>
              <a:rPr lang="nl-NL" sz="2000" b="0" dirty="0"/>
              <a:t> </a:t>
            </a:r>
            <a:r>
              <a:rPr lang="nl-NL" sz="2000" b="0" dirty="0" smtClean="0"/>
              <a:t>word2vec </a:t>
            </a:r>
            <a:r>
              <a:rPr lang="nl-NL" sz="2000" b="0" dirty="0"/>
              <a:t>(word </a:t>
            </a:r>
            <a:r>
              <a:rPr lang="nl-NL" sz="2000" b="0" dirty="0" err="1" smtClean="0"/>
              <a:t>embeddings</a:t>
            </a:r>
            <a:r>
              <a:rPr lang="nl-NL" sz="2000" b="0" dirty="0" smtClean="0"/>
              <a:t>)</a:t>
            </a:r>
          </a:p>
          <a:p>
            <a:endParaRPr lang="nl-NL" sz="2000" b="0" dirty="0"/>
          </a:p>
          <a:p>
            <a:r>
              <a:rPr lang="nl-NL" sz="2000" dirty="0" err="1" smtClean="0"/>
              <a:t>Semantic</a:t>
            </a:r>
            <a:r>
              <a:rPr lang="nl-NL" sz="2000" dirty="0" smtClean="0"/>
              <a:t> </a:t>
            </a:r>
            <a:r>
              <a:rPr lang="nl-NL" sz="2000" b="0" dirty="0" err="1"/>
              <a:t>and</a:t>
            </a:r>
            <a:r>
              <a:rPr lang="nl-NL" sz="2000" b="0" dirty="0"/>
              <a:t> </a:t>
            </a:r>
            <a:r>
              <a:rPr lang="nl-NL" sz="2000" dirty="0" err="1" smtClean="0"/>
              <a:t>syntactic</a:t>
            </a:r>
            <a:r>
              <a:rPr lang="nl-NL" sz="2000" b="0" dirty="0"/>
              <a:t> </a:t>
            </a:r>
            <a:r>
              <a:rPr lang="nl-NL" sz="2000" b="0" dirty="0" smtClean="0"/>
              <a:t>information </a:t>
            </a:r>
            <a:r>
              <a:rPr lang="nl-NL" sz="2000" b="0" dirty="0" err="1"/>
              <a:t>representation</a:t>
            </a:r>
            <a:r>
              <a:rPr lang="nl-NL" sz="2000" b="0" dirty="0"/>
              <a:t> </a:t>
            </a:r>
            <a:r>
              <a:rPr lang="nl-NL" sz="2000" b="0" dirty="0" err="1" smtClean="0"/>
              <a:t>by</a:t>
            </a:r>
            <a:r>
              <a:rPr lang="nl-NL" sz="2000" b="0" dirty="0"/>
              <a:t> </a:t>
            </a:r>
            <a:r>
              <a:rPr lang="nl-NL" sz="2000" b="0" dirty="0" err="1" smtClean="0"/>
              <a:t>geometry</a:t>
            </a:r>
            <a:r>
              <a:rPr lang="nl-NL" sz="2000" dirty="0" smtClean="0"/>
              <a:t> </a:t>
            </a:r>
            <a:r>
              <a:rPr lang="nl-NL" sz="1100" b="0" dirty="0"/>
              <a:t>(</a:t>
            </a:r>
            <a:r>
              <a:rPr lang="nl-NL" sz="1100" b="0" dirty="0" err="1"/>
              <a:t>Baroni</a:t>
            </a:r>
            <a:r>
              <a:rPr lang="nl-NL" sz="1100" b="0" dirty="0"/>
              <a:t> &amp; </a:t>
            </a:r>
            <a:r>
              <a:rPr lang="nl-NL" sz="1100" b="0" dirty="0" err="1"/>
              <a:t>Kruszweksi</a:t>
            </a:r>
            <a:r>
              <a:rPr lang="nl-NL" sz="1100" b="0" dirty="0"/>
              <a:t>, 2014; </a:t>
            </a:r>
            <a:r>
              <a:rPr lang="nl-NL" sz="1100" b="0" dirty="0" err="1"/>
              <a:t>Wijaya</a:t>
            </a:r>
            <a:r>
              <a:rPr lang="nl-NL" sz="1100" b="0" dirty="0"/>
              <a:t> &amp; </a:t>
            </a:r>
            <a:r>
              <a:rPr lang="nl-NL" sz="1100" b="0" dirty="0" err="1"/>
              <a:t>Yeniterzi</a:t>
            </a:r>
            <a:r>
              <a:rPr lang="nl-NL" sz="1100" b="0" dirty="0"/>
              <a:t>, 2011)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23032065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eScience</a:t>
            </a:r>
            <a:r>
              <a:rPr lang="en-US" sz="3200" dirty="0" smtClean="0"/>
              <a:t> as enabler and accelerator: Shifting concepts over time</a:t>
            </a:r>
            <a:endParaRPr lang="nl-NL" sz="3200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65" y="1275606"/>
            <a:ext cx="6037151" cy="2871028"/>
          </a:xfrm>
        </p:spPr>
      </p:pic>
      <p:sp>
        <p:nvSpPr>
          <p:cNvPr id="3" name="Tekstvak 2"/>
          <p:cNvSpPr txBox="1"/>
          <p:nvPr/>
        </p:nvSpPr>
        <p:spPr>
          <a:xfrm>
            <a:off x="1399490" y="4307837"/>
            <a:ext cx="574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Wordvectors</a:t>
            </a:r>
            <a:r>
              <a:rPr lang="en-US" dirty="0" smtClean="0"/>
              <a:t> (word2vec) on 600000 newspaper issues</a:t>
            </a:r>
            <a:endParaRPr lang="nl-NL" dirty="0"/>
          </a:p>
        </p:txBody>
      </p:sp>
      <p:pic>
        <p:nvPicPr>
          <p:cNvPr id="5" name="Tijdelijke aanduiding voor inhou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6132" y="4847814"/>
            <a:ext cx="1069221" cy="29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661562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Cheaper EEG for epilepsy</a:t>
            </a:r>
            <a:endParaRPr lang="en-US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956" y="1193005"/>
            <a:ext cx="4922832" cy="230757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/>
          <a:srcRect t="14933" r="48590" b="70811"/>
          <a:stretch/>
        </p:blipFill>
        <p:spPr>
          <a:xfrm>
            <a:off x="150018" y="1328738"/>
            <a:ext cx="3315957" cy="942975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4"/>
          <a:srcRect l="605" t="14613" r="49089" b="71035"/>
          <a:stretch/>
        </p:blipFill>
        <p:spPr>
          <a:xfrm>
            <a:off x="127591" y="2287185"/>
            <a:ext cx="3338384" cy="963699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71462" y="3766092"/>
            <a:ext cx="76498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Scaling up machine learning : epilepsy no-epilepsy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643305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m01.png"/>
          <p:cNvPicPr>
            <a:picLocks noChangeAspect="1"/>
          </p:cNvPicPr>
          <p:nvPr/>
        </p:nvPicPr>
        <p:blipFill>
          <a:blip r:embed="rId3"/>
          <a:srcRect l="17122" t="29693" r="34972" b="13826"/>
          <a:stretch>
            <a:fillRect/>
          </a:stretch>
        </p:blipFill>
        <p:spPr>
          <a:xfrm>
            <a:off x="1877585" y="1142891"/>
            <a:ext cx="2878975" cy="2877468"/>
          </a:xfrm>
          <a:prstGeom prst="rect">
            <a:avLst/>
          </a:prstGeom>
        </p:spPr>
      </p:pic>
      <p:pic>
        <p:nvPicPr>
          <p:cNvPr id="5" name="Picture 4" descr="dom02.png"/>
          <p:cNvPicPr>
            <a:picLocks noChangeAspect="1"/>
          </p:cNvPicPr>
          <p:nvPr/>
        </p:nvPicPr>
        <p:blipFill>
          <a:blip r:embed="rId4"/>
          <a:srcRect l="16740" t="29701" r="35092" b="13643"/>
          <a:stretch>
            <a:fillRect/>
          </a:stretch>
        </p:blipFill>
        <p:spPr>
          <a:xfrm>
            <a:off x="2127931" y="1363873"/>
            <a:ext cx="2737447" cy="2729570"/>
          </a:xfrm>
          <a:prstGeom prst="rect">
            <a:avLst/>
          </a:prstGeom>
        </p:spPr>
      </p:pic>
      <p:pic>
        <p:nvPicPr>
          <p:cNvPr id="6" name="Picture 5" descr="dom03.png"/>
          <p:cNvPicPr>
            <a:picLocks noChangeAspect="1"/>
          </p:cNvPicPr>
          <p:nvPr/>
        </p:nvPicPr>
        <p:blipFill>
          <a:blip r:embed="rId5"/>
          <a:srcRect l="16478" t="29082" r="34831" b="13788"/>
          <a:stretch>
            <a:fillRect/>
          </a:stretch>
        </p:blipFill>
        <p:spPr>
          <a:xfrm>
            <a:off x="2341821" y="1602176"/>
            <a:ext cx="2849052" cy="2833801"/>
          </a:xfrm>
          <a:prstGeom prst="rect">
            <a:avLst/>
          </a:prstGeom>
        </p:spPr>
      </p:pic>
      <p:pic>
        <p:nvPicPr>
          <p:cNvPr id="7" name="Picture 6" descr="dom04.png"/>
          <p:cNvPicPr>
            <a:picLocks noChangeAspect="1"/>
          </p:cNvPicPr>
          <p:nvPr/>
        </p:nvPicPr>
        <p:blipFill>
          <a:blip r:embed="rId6"/>
          <a:srcRect l="18117" t="28553" r="13642" b="7360"/>
          <a:stretch>
            <a:fillRect/>
          </a:stretch>
        </p:blipFill>
        <p:spPr>
          <a:xfrm>
            <a:off x="2451273" y="1872877"/>
            <a:ext cx="3042232" cy="24219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8947" y="1063826"/>
            <a:ext cx="1543050" cy="71583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013" dirty="0"/>
              <a:t>Domain 1: 12.5km</a:t>
            </a:r>
          </a:p>
          <a:p>
            <a:pPr algn="ctr"/>
            <a:r>
              <a:rPr lang="en-US" sz="1013" dirty="0"/>
              <a:t>default setup </a:t>
            </a:r>
          </a:p>
          <a:p>
            <a:pPr algn="ctr"/>
            <a:endParaRPr lang="en-US" sz="1013" dirty="0"/>
          </a:p>
          <a:p>
            <a:pPr algn="ctr"/>
            <a:endParaRPr lang="en-US" sz="1013" dirty="0"/>
          </a:p>
        </p:txBody>
      </p:sp>
      <p:sp>
        <p:nvSpPr>
          <p:cNvPr id="9" name="TextBox 8"/>
          <p:cNvSpPr txBox="1"/>
          <p:nvPr/>
        </p:nvSpPr>
        <p:spPr>
          <a:xfrm>
            <a:off x="5654805" y="1519594"/>
            <a:ext cx="1543050" cy="40408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013" dirty="0"/>
              <a:t>Domain 2: 2.5km</a:t>
            </a:r>
          </a:p>
          <a:p>
            <a:pPr algn="ctr"/>
            <a:r>
              <a:rPr lang="en-US" sz="1013" dirty="0"/>
              <a:t>default setup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6136" y="2814264"/>
            <a:ext cx="1528736" cy="136216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013" dirty="0"/>
              <a:t>Domain 4: 100m</a:t>
            </a:r>
          </a:p>
          <a:p>
            <a:pPr algn="ctr"/>
            <a:r>
              <a:rPr lang="en-US" sz="1013" dirty="0" err="1"/>
              <a:t>Rijkswaterstaat</a:t>
            </a:r>
            <a:r>
              <a:rPr lang="en-US" sz="1013" dirty="0"/>
              <a:t> river temperatures,</a:t>
            </a:r>
          </a:p>
          <a:p>
            <a:pPr algn="ctr"/>
            <a:r>
              <a:rPr lang="en-US" sz="1050" dirty="0"/>
              <a:t>TOP10NL, satellite imagery, AHN2 (height map), CBS data </a:t>
            </a:r>
          </a:p>
          <a:p>
            <a:pPr algn="ctr"/>
            <a:endParaRPr lang="en-US" sz="1013" dirty="0"/>
          </a:p>
        </p:txBody>
      </p:sp>
      <p:sp>
        <p:nvSpPr>
          <p:cNvPr id="11" name="TextBox 10"/>
          <p:cNvSpPr txBox="1"/>
          <p:nvPr/>
        </p:nvSpPr>
        <p:spPr>
          <a:xfrm>
            <a:off x="5710384" y="2023656"/>
            <a:ext cx="1543050" cy="71583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013" dirty="0"/>
              <a:t>Domain 3: 500m</a:t>
            </a:r>
          </a:p>
          <a:p>
            <a:pPr algn="ctr"/>
            <a:r>
              <a:rPr lang="en-US" sz="1013" dirty="0"/>
              <a:t>hi-res </a:t>
            </a:r>
            <a:r>
              <a:rPr lang="en-US" sz="1013" dirty="0" err="1"/>
              <a:t>landuse</a:t>
            </a:r>
            <a:r>
              <a:rPr lang="en-US" sz="1013" dirty="0"/>
              <a:t>, </a:t>
            </a:r>
            <a:r>
              <a:rPr lang="en-US" sz="1013" dirty="0" err="1"/>
              <a:t>ec.</a:t>
            </a:r>
            <a:endParaRPr lang="en-US" sz="1013" dirty="0"/>
          </a:p>
          <a:p>
            <a:pPr algn="ctr"/>
            <a:r>
              <a:rPr lang="en-US" sz="1013" dirty="0" err="1"/>
              <a:t>Rijkswaterstaat</a:t>
            </a:r>
            <a:r>
              <a:rPr lang="en-US" sz="1013" dirty="0"/>
              <a:t> river temperatures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7276" y="4100022"/>
            <a:ext cx="2485429" cy="55996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013" dirty="0"/>
              <a:t>Daily forecasts</a:t>
            </a:r>
          </a:p>
          <a:p>
            <a:pPr algn="ctr"/>
            <a:r>
              <a:rPr lang="en-US" sz="1013" dirty="0"/>
              <a:t>WRF3.5 + urban module (SLUCM)</a:t>
            </a:r>
          </a:p>
          <a:p>
            <a:pPr algn="ctr"/>
            <a:r>
              <a:rPr lang="en-US" sz="1013" dirty="0"/>
              <a:t>48 hour runs, 24 hour spin-up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410300" y="205979"/>
            <a:ext cx="6228900" cy="857250"/>
          </a:xfrm>
        </p:spPr>
        <p:txBody>
          <a:bodyPr/>
          <a:lstStyle/>
          <a:p>
            <a:r>
              <a:rPr lang="en-GB" sz="2800" dirty="0"/>
              <a:t>Computing and data challenge</a:t>
            </a:r>
          </a:p>
        </p:txBody>
      </p:sp>
    </p:spTree>
    <p:extLst>
      <p:ext uri="{BB962C8B-B14F-4D97-AF65-F5344CB8AC3E}">
        <p14:creationId xmlns:p14="http://schemas.microsoft.com/office/powerpoint/2010/main" val="356117071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_rms.jpg"/>
          <p:cNvPicPr>
            <a:picLocks noChangeAspect="1"/>
          </p:cNvPicPr>
          <p:nvPr/>
        </p:nvPicPr>
        <p:blipFill rotWithShape="1">
          <a:blip r:embed="rId3"/>
          <a:srcRect l="-2432" t="-3334" r="-2227"/>
          <a:stretch/>
        </p:blipFill>
        <p:spPr>
          <a:xfrm>
            <a:off x="1331640" y="1275606"/>
            <a:ext cx="3384376" cy="2232248"/>
          </a:xfrm>
          <a:prstGeom prst="rect">
            <a:avLst/>
          </a:prstGeom>
        </p:spPr>
      </p:pic>
      <p:pic>
        <p:nvPicPr>
          <p:cNvPr id="12" name="Picture 12" descr="station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844" y="1419623"/>
            <a:ext cx="2775508" cy="1955799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Impact of resolution and land use on weather forecasts (summer 2014)</a:t>
            </a:r>
            <a:endParaRPr lang="nl-NL" sz="3200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4902948"/>
            <a:ext cx="1843781" cy="24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3651870"/>
            <a:ext cx="1352043" cy="118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71" y="3640132"/>
            <a:ext cx="1347641" cy="117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660626" y="3291830"/>
            <a:ext cx="285046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12,5 km       2,5 km         500 m         100 m</a:t>
            </a:r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214647391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1301" y="214689"/>
            <a:ext cx="8305200" cy="857250"/>
          </a:xfrm>
        </p:spPr>
        <p:txBody>
          <a:bodyPr/>
          <a:lstStyle/>
          <a:p>
            <a:r>
              <a:rPr lang="en-US" dirty="0" smtClean="0"/>
              <a:t>Tracking from different sources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721" y="1356932"/>
            <a:ext cx="2120270" cy="1206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6855" y="1475167"/>
            <a:ext cx="742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?</a:t>
            </a:r>
            <a:endParaRPr lang="en-US" sz="5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38570" y="2907160"/>
            <a:ext cx="5306940" cy="1160636"/>
            <a:chOff x="1289980" y="4129920"/>
            <a:chExt cx="9974070" cy="18044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980" y="4172592"/>
              <a:ext cx="3148590" cy="17617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409" y="4129920"/>
              <a:ext cx="3166878" cy="180442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036" y="4154304"/>
              <a:ext cx="3112014" cy="1780036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988069" y="3913020"/>
            <a:ext cx="6880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5000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37033" y="3929868"/>
            <a:ext cx="5918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C00000"/>
                </a:solidFill>
                <a:sym typeface="Wingdings" panose="05000000000000000000" pitchFamily="2" charset="2"/>
              </a:rPr>
              <a:t>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35285" y="3841444"/>
            <a:ext cx="5918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C00000"/>
                </a:solidFill>
                <a:sym typeface="Wingdings" panose="05000000000000000000" pitchFamily="2" charset="2"/>
              </a:rPr>
              <a:t></a:t>
            </a:r>
            <a:endParaRPr lang="en-US" sz="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5712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65" y="1299159"/>
            <a:ext cx="5468721" cy="284869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driven morphological  salient regions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1543862" y="4048619"/>
            <a:ext cx="60870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Number of correspondences, </a:t>
            </a:r>
            <a:r>
              <a:rPr lang="en-US" sz="1400" i="1" dirty="0" err="1"/>
              <a:t>Nc</a:t>
            </a:r>
            <a:r>
              <a:rPr lang="en-US" sz="1400" i="1" dirty="0"/>
              <a:t> = </a:t>
            </a:r>
            <a:r>
              <a:rPr lang="en-US" sz="1400" dirty="0"/>
              <a:t># matches in common image part</a:t>
            </a:r>
          </a:p>
          <a:p>
            <a:r>
              <a:rPr lang="en-US" sz="1400" dirty="0"/>
              <a:t>Repeatability, </a:t>
            </a:r>
            <a:r>
              <a:rPr lang="nl-NL" sz="1400" i="1" dirty="0"/>
              <a:t>R = Nc </a:t>
            </a:r>
            <a:r>
              <a:rPr lang="nl-NL" sz="1400" dirty="0"/>
              <a:t>/ min # </a:t>
            </a:r>
            <a:r>
              <a:rPr lang="en-US" sz="1400" dirty="0"/>
              <a:t>regions</a:t>
            </a:r>
            <a:r>
              <a:rPr lang="nl-NL" sz="1400" dirty="0"/>
              <a:t> in the pair of images &lt;base, transf.&gt;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382769" y="477047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Ranguelova et al 2016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665098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05640" y="1046139"/>
            <a:ext cx="6020395" cy="3531839"/>
            <a:chOff x="463619" y="1402512"/>
            <a:chExt cx="6389763" cy="372121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r="22525"/>
            <a:stretch/>
          </p:blipFill>
          <p:spPr>
            <a:xfrm>
              <a:off x="463619" y="1422285"/>
              <a:ext cx="6389763" cy="370144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489792" y="1402512"/>
              <a:ext cx="2743200" cy="307777"/>
            </a:xfrm>
            <a:prstGeom prst="rect">
              <a:avLst/>
            </a:prstGeom>
          </p:spPr>
          <p:txBody>
            <a:bodyPr rtlCol="0">
              <a:spAutoFit/>
            </a:bodyPr>
            <a:lstStyle/>
            <a:p>
              <a:pPr algn="ctr"/>
              <a:r>
                <a:rPr lang="en-US" sz="1400" b="1" dirty="0"/>
                <a:t>Transform</a:t>
              </a:r>
            </a:p>
          </p:txBody>
        </p:sp>
        <p:pic>
          <p:nvPicPr>
            <p:cNvPr id="19" name="Picture 18" descr="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7540" y="2196020"/>
              <a:ext cx="580823" cy="197216"/>
            </a:xfrm>
            <a:prstGeom prst="rect">
              <a:avLst/>
            </a:prstGeom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56400" y="205978"/>
            <a:ext cx="8560772" cy="857250"/>
          </a:xfrm>
        </p:spPr>
        <p:txBody>
          <a:bodyPr/>
          <a:lstStyle/>
          <a:p>
            <a:r>
              <a:rPr lang="en-US" dirty="0" smtClean="0"/>
              <a:t>FAIR </a:t>
            </a:r>
            <a:r>
              <a:rPr lang="en-US" dirty="0" err="1" smtClean="0"/>
              <a:t>dataport</a:t>
            </a:r>
            <a:r>
              <a:rPr lang="en-US" dirty="0" smtClean="0"/>
              <a:t> for Life Sciences 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637" y="4884557"/>
            <a:ext cx="1843781" cy="24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1103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Real time sensor networks and analytics: </a:t>
            </a:r>
            <a:r>
              <a:rPr lang="en-US" sz="2800" smtClean="0"/>
              <a:t>crowd management</a:t>
            </a: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19" y="1296362"/>
            <a:ext cx="2492896" cy="148015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537" y="2931790"/>
            <a:ext cx="2453663" cy="1635776"/>
          </a:xfrm>
          <a:prstGeom prst="rect">
            <a:avLst/>
          </a:prstGeom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heatmaps-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 bwMode="auto">
          <a:xfrm>
            <a:off x="230293" y="1233469"/>
            <a:ext cx="4612640" cy="340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216709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853438" y="404038"/>
            <a:ext cx="4710393" cy="41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068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New data sources</a:t>
            </a:r>
            <a:endParaRPr lang="nl-NL" sz="2800" dirty="0"/>
          </a:p>
        </p:txBody>
      </p:sp>
      <p:pic>
        <p:nvPicPr>
          <p:cNvPr id="11" name="Tijdelijke aanduiding voor inhoud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2"/>
          <a:stretch/>
        </p:blipFill>
        <p:spPr>
          <a:xfrm>
            <a:off x="6823959" y="1736522"/>
            <a:ext cx="1393643" cy="2800350"/>
          </a:xfrm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03" y="1200152"/>
            <a:ext cx="3235916" cy="2595735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0" b="14444"/>
          <a:stretch/>
        </p:blipFill>
        <p:spPr>
          <a:xfrm>
            <a:off x="3275857" y="1234648"/>
            <a:ext cx="806359" cy="102791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44" y="4884557"/>
            <a:ext cx="1843781" cy="24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hoek 3"/>
          <p:cNvSpPr/>
          <p:nvPr/>
        </p:nvSpPr>
        <p:spPr>
          <a:xfrm>
            <a:off x="1403648" y="4413762"/>
            <a:ext cx="3429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000" dirty="0">
                <a:hlinkClick r:id="rId6"/>
              </a:rPr>
              <a:t>https://www.esciencecenter.nl/project/summer-in-the-city</a:t>
            </a:r>
            <a:r>
              <a:rPr lang="nl-NL" sz="1000" dirty="0"/>
              <a:t> 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36" y="2704309"/>
            <a:ext cx="2549649" cy="171711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2723" y="309113"/>
            <a:ext cx="2999453" cy="1478604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267" y="423020"/>
            <a:ext cx="708670" cy="708670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" y="2960424"/>
            <a:ext cx="1695915" cy="149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73784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200" t="6050" r="61419" b="11095"/>
          <a:stretch/>
        </p:blipFill>
        <p:spPr>
          <a:xfrm>
            <a:off x="1639146" y="89666"/>
            <a:ext cx="4615296" cy="45297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298025" y="4821498"/>
            <a:ext cx="2228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>
                <a:solidFill>
                  <a:schemeClr val="bg2"/>
                </a:solidFill>
              </a:rPr>
              <a:t>software.esciencecenter.nl</a:t>
            </a:r>
            <a:endParaRPr lang="nl-NL" sz="1200" u="sng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0656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6400" y="427519"/>
            <a:ext cx="8305200" cy="3531839"/>
          </a:xfrm>
        </p:spPr>
        <p:txBody>
          <a:bodyPr/>
          <a:lstStyle/>
          <a:p>
            <a:r>
              <a:rPr lang="en-US" sz="2400" dirty="0" err="1"/>
              <a:t>eScience</a:t>
            </a:r>
            <a:r>
              <a:rPr lang="en-US" sz="2400" dirty="0"/>
              <a:t> </a:t>
            </a:r>
          </a:p>
          <a:p>
            <a:pPr lvl="1"/>
            <a:r>
              <a:rPr lang="en-US" sz="1800" dirty="0"/>
              <a:t>bridges i</a:t>
            </a:r>
            <a:r>
              <a:rPr lang="en-US" sz="1800" dirty="0" smtClean="0"/>
              <a:t>nfrastructure, computer/data science and research</a:t>
            </a:r>
            <a:endParaRPr lang="en-US" sz="1800" dirty="0"/>
          </a:p>
          <a:p>
            <a:pPr lvl="1"/>
            <a:r>
              <a:rPr lang="en-US" sz="1800" dirty="0"/>
              <a:t>crucially takes a domain science </a:t>
            </a:r>
            <a:r>
              <a:rPr lang="en-US" sz="1800" dirty="0" smtClean="0"/>
              <a:t>perspective</a:t>
            </a:r>
          </a:p>
          <a:p>
            <a:pPr lvl="1"/>
            <a:endParaRPr lang="en-US" sz="1800" dirty="0"/>
          </a:p>
          <a:p>
            <a:r>
              <a:rPr lang="en-US" sz="2400" dirty="0" smtClean="0"/>
              <a:t>Common </a:t>
            </a:r>
            <a:r>
              <a:rPr lang="en-US" sz="2400" dirty="0"/>
              <a:t>themes</a:t>
            </a:r>
          </a:p>
          <a:p>
            <a:pPr lvl="1"/>
            <a:r>
              <a:rPr lang="en-US" sz="1800" dirty="0" smtClean="0"/>
              <a:t>Data, data, data</a:t>
            </a:r>
          </a:p>
          <a:p>
            <a:pPr lvl="1"/>
            <a:r>
              <a:rPr lang="en-US" sz="1800" dirty="0" smtClean="0"/>
              <a:t>Data stewardship </a:t>
            </a:r>
            <a:r>
              <a:rPr lang="en-US" sz="1200" dirty="0" smtClean="0"/>
              <a:t>(including FAIR: Findable, Accessible, Interoperable, Re-usable)</a:t>
            </a:r>
            <a:endParaRPr lang="en-US" sz="1200" dirty="0"/>
          </a:p>
          <a:p>
            <a:pPr lvl="1"/>
            <a:r>
              <a:rPr lang="en-US" sz="1800" dirty="0"/>
              <a:t>Software quality &amp; </a:t>
            </a:r>
            <a:r>
              <a:rPr lang="en-US" sz="1800" dirty="0" smtClean="0"/>
              <a:t>sustainability </a:t>
            </a:r>
            <a:r>
              <a:rPr lang="en-US" sz="1200" dirty="0" smtClean="0"/>
              <a:t>(including generic </a:t>
            </a:r>
            <a:r>
              <a:rPr lang="en-US" sz="1200" dirty="0" err="1" smtClean="0"/>
              <a:t>eScience</a:t>
            </a:r>
            <a:r>
              <a:rPr lang="en-US" sz="1200" dirty="0" smtClean="0"/>
              <a:t> tools)</a:t>
            </a:r>
            <a:endParaRPr lang="en-US" sz="1200" dirty="0"/>
          </a:p>
          <a:p>
            <a:pPr lvl="1"/>
            <a:r>
              <a:rPr lang="en-US" sz="1800" dirty="0" smtClean="0"/>
              <a:t>e-Skills </a:t>
            </a: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dirty="0">
                <a:sym typeface="Wingdings" panose="05000000000000000000" pitchFamily="2" charset="2"/>
              </a:rPr>
              <a:t>D</a:t>
            </a:r>
            <a:r>
              <a:rPr lang="en-US" sz="1800" dirty="0" smtClean="0">
                <a:sym typeface="Wingdings" panose="05000000000000000000" pitchFamily="2" charset="2"/>
              </a:rPr>
              <a:t>ata </a:t>
            </a:r>
            <a:r>
              <a:rPr lang="en-US" sz="1800" dirty="0" smtClean="0">
                <a:sym typeface="Wingdings" panose="05000000000000000000" pitchFamily="2" charset="2"/>
              </a:rPr>
              <a:t>Stewards</a:t>
            </a:r>
          </a:p>
          <a:p>
            <a:pPr lvl="1"/>
            <a:endParaRPr lang="en-US" sz="1800" dirty="0"/>
          </a:p>
          <a:p>
            <a:pPr marL="600068" lvl="1" indent="-342900">
              <a:buFont typeface="Wingdings" panose="05000000000000000000" pitchFamily="2" charset="2"/>
              <a:buChar char="à"/>
            </a:pPr>
            <a:r>
              <a:rPr lang="en-US" sz="2000" dirty="0" smtClean="0">
                <a:sym typeface="Wingdings" panose="05000000000000000000" pitchFamily="2" charset="2"/>
              </a:rPr>
              <a:t>Open science: scientific practice and infrastructure (</a:t>
            </a:r>
            <a:r>
              <a:rPr lang="en-US" sz="2000" dirty="0" smtClean="0">
                <a:sym typeface="Wingdings" panose="05000000000000000000" pitchFamily="2" charset="2"/>
              </a:rPr>
              <a:t>EOSC)</a:t>
            </a:r>
            <a:endParaRPr lang="en-US" sz="2000" dirty="0" smtClean="0">
              <a:sym typeface="Wingdings" panose="05000000000000000000" pitchFamily="2" charset="2"/>
            </a:endParaRPr>
          </a:p>
          <a:p>
            <a:pPr marL="600068" lvl="1" indent="-342900">
              <a:buFont typeface="Wingdings" panose="05000000000000000000" pitchFamily="2" charset="2"/>
              <a:buChar char="à"/>
            </a:pPr>
            <a:r>
              <a:rPr lang="en-US" sz="2000" dirty="0" smtClean="0">
                <a:sym typeface="Wingdings" panose="05000000000000000000" pitchFamily="2" charset="2"/>
              </a:rPr>
              <a:t>Incentives and reward </a:t>
            </a:r>
            <a:r>
              <a:rPr lang="en-US" sz="2000" dirty="0" smtClean="0">
                <a:sym typeface="Wingdings" panose="05000000000000000000" pitchFamily="2" charset="2"/>
              </a:rPr>
              <a:t>systems….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548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hlinkClick r:id="rId3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linkClick r:id="rId3"/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hlinkClick r:id="rId3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linkClick r:id="rId3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linkClick r:id="rId3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hlinkClick r:id="rId3"/>
              </a:rPr>
              <a:t>                 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l="27460" t="9051" r="38284" b="4851"/>
          <a:stretch>
            <a:fillRect/>
          </a:stretch>
        </p:blipFill>
        <p:spPr bwMode="auto">
          <a:xfrm rot="475902">
            <a:off x="4648072" y="328548"/>
            <a:ext cx="2893715" cy="408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knowledge.esciencecenter.nl/covers/software-sustainabil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948">
            <a:off x="1256037" y="184916"/>
            <a:ext cx="2865452" cy="40549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86192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2051721" y="128612"/>
            <a:ext cx="5395167" cy="642938"/>
          </a:xfrm>
        </p:spPr>
        <p:txBody>
          <a:bodyPr/>
          <a:lstStyle/>
          <a:p>
            <a:pPr algn="ctr"/>
            <a:r>
              <a:rPr lang="en-US" altLang="en-US" sz="3200" dirty="0">
                <a:solidFill>
                  <a:srgbClr val="009EE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The ‘Big Science’ era</a:t>
            </a:r>
          </a:p>
        </p:txBody>
      </p:sp>
      <p:pic>
        <p:nvPicPr>
          <p:cNvPr id="47110" name="Picture 6" descr="The CMS detector of the Large Hadron Collider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69" y="838053"/>
            <a:ext cx="2639139" cy="197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 descr="The SK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2"/>
          <a:stretch/>
        </p:blipFill>
        <p:spPr bwMode="auto">
          <a:xfrm>
            <a:off x="4499992" y="838053"/>
            <a:ext cx="2880320" cy="175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02_observation system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7" r="12971"/>
          <a:stretch>
            <a:fillRect/>
          </a:stretch>
        </p:blipFill>
        <p:spPr bwMode="auto">
          <a:xfrm>
            <a:off x="4526748" y="2695834"/>
            <a:ext cx="2884473" cy="191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3868" y="2931790"/>
            <a:ext cx="2639139" cy="1674099"/>
          </a:xfrm>
        </p:spPr>
      </p:pic>
    </p:spTree>
    <p:extLst>
      <p:ext uri="{BB962C8B-B14F-4D97-AF65-F5344CB8AC3E}">
        <p14:creationId xmlns:p14="http://schemas.microsoft.com/office/powerpoint/2010/main" val="254722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10300" y="-20538"/>
            <a:ext cx="6228900" cy="857250"/>
          </a:xfrm>
        </p:spPr>
        <p:txBody>
          <a:bodyPr/>
          <a:lstStyle/>
          <a:p>
            <a:pPr algn="ctr"/>
            <a:r>
              <a:rPr lang="en-US" sz="3200" dirty="0"/>
              <a:t>The other ‘Big Data’ </a:t>
            </a:r>
            <a:endParaRPr lang="nl-NL" sz="32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64" y="3363838"/>
            <a:ext cx="2564904" cy="134971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928" y="884428"/>
            <a:ext cx="1584176" cy="233539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43759"/>
            <a:ext cx="3463036" cy="2120433"/>
          </a:xfrm>
          <a:prstGeom prst="rect">
            <a:avLst/>
          </a:prstGeom>
        </p:spPr>
      </p:pic>
      <p:pic>
        <p:nvPicPr>
          <p:cNvPr id="11" name="Tijdelijke aanduiding voor inhoud 10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7"/>
          <a:stretch/>
        </p:blipFill>
        <p:spPr>
          <a:xfrm>
            <a:off x="5220072" y="843558"/>
            <a:ext cx="1656184" cy="1800200"/>
          </a:xfr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61268"/>
            <a:ext cx="708670" cy="70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8890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Grand challenges</a:t>
            </a:r>
            <a:endParaRPr lang="nl-NL" sz="3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‘Big science’ driven by ‘big societal’ challenges</a:t>
            </a:r>
            <a:endParaRPr lang="en-US" sz="2000" dirty="0">
              <a:sym typeface="Wingdings" panose="05000000000000000000" pitchFamily="2" charset="2"/>
            </a:endParaRP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Multi- inter-, transdisciplinary research (</a:t>
            </a:r>
            <a:r>
              <a:rPr lang="en-US" sz="1600" i="1" dirty="0">
                <a:sym typeface="Wingdings" panose="05000000000000000000" pitchFamily="2" charset="2"/>
              </a:rPr>
              <a:t>health &amp; well being, sustainability &amp; energy, society &amp; economy</a:t>
            </a:r>
            <a:r>
              <a:rPr lang="en-US" sz="1600" dirty="0">
                <a:sym typeface="Wingdings" panose="05000000000000000000" pitchFamily="2" charset="2"/>
              </a:rPr>
              <a:t>) </a:t>
            </a:r>
            <a:endParaRPr lang="en-US" sz="1600" i="1" dirty="0">
              <a:sym typeface="Wingdings" panose="05000000000000000000" pitchFamily="2" charset="2"/>
            </a:endParaRP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Nearly always a large ICT and data component</a:t>
            </a:r>
          </a:p>
          <a:p>
            <a:pPr lvl="1"/>
            <a:endParaRPr lang="en-US" sz="1600" dirty="0"/>
          </a:p>
          <a:p>
            <a:r>
              <a:rPr lang="en-US" sz="2000" dirty="0"/>
              <a:t>Science itself ‘big’ and complex</a:t>
            </a:r>
          </a:p>
          <a:p>
            <a:pPr lvl="1"/>
            <a:r>
              <a:rPr lang="en-US" sz="1600" dirty="0"/>
              <a:t>Big data (volume, complexity, real time sensor data), computing, analytics</a:t>
            </a:r>
          </a:p>
          <a:p>
            <a:pPr lvl="1"/>
            <a:r>
              <a:rPr lang="en-US" sz="1600" dirty="0"/>
              <a:t>Interactions between systems and scales</a:t>
            </a:r>
          </a:p>
          <a:p>
            <a:pPr lvl="1"/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8609211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r="17450" b="23867"/>
          <a:stretch/>
        </p:blipFill>
        <p:spPr>
          <a:xfrm>
            <a:off x="1342866" y="51470"/>
            <a:ext cx="6655953" cy="468052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00204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37047"/>
            <a:ext cx="8346894" cy="4695128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988208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How we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00" y="1423663"/>
            <a:ext cx="8305200" cy="3531839"/>
          </a:xfrm>
        </p:spPr>
        <p:txBody>
          <a:bodyPr/>
          <a:lstStyle/>
          <a:p>
            <a:r>
              <a:rPr lang="en-US" sz="2000" dirty="0" err="1"/>
              <a:t>eScience</a:t>
            </a:r>
            <a:r>
              <a:rPr lang="en-US" sz="2000" dirty="0"/>
              <a:t> Research Engineers</a:t>
            </a:r>
          </a:p>
          <a:p>
            <a:r>
              <a:rPr lang="en-US" sz="2000" dirty="0"/>
              <a:t>Partnership with domain </a:t>
            </a:r>
            <a:r>
              <a:rPr lang="en-US" sz="2000" dirty="0" smtClean="0"/>
              <a:t>scientist</a:t>
            </a:r>
          </a:p>
          <a:p>
            <a:pPr lvl="1"/>
            <a:r>
              <a:rPr lang="en-US" sz="1600" dirty="0" smtClean="0"/>
              <a:t>All of science </a:t>
            </a:r>
            <a:endParaRPr lang="en-US" sz="1600" dirty="0"/>
          </a:p>
          <a:p>
            <a:r>
              <a:rPr lang="en-US" sz="2000" dirty="0"/>
              <a:t>Public private partnerships</a:t>
            </a:r>
          </a:p>
          <a:p>
            <a:r>
              <a:rPr lang="en-US" sz="2000" dirty="0" smtClean="0"/>
              <a:t>(inter)</a:t>
            </a:r>
            <a:r>
              <a:rPr lang="en-US" sz="2000" dirty="0"/>
              <a:t>N</a:t>
            </a:r>
            <a:r>
              <a:rPr lang="en-US" sz="2000" dirty="0" smtClean="0"/>
              <a:t>ational coordination and advocacy (PLAN-E </a:t>
            </a:r>
            <a:r>
              <a:rPr lang="en-US" sz="2000" dirty="0"/>
              <a:t>for Europe)</a:t>
            </a:r>
          </a:p>
          <a:p>
            <a:endParaRPr lang="en-US" sz="2000" dirty="0"/>
          </a:p>
          <a:p>
            <a:r>
              <a:rPr lang="en-US" sz="2000" dirty="0"/>
              <a:t>Generic </a:t>
            </a:r>
            <a:r>
              <a:rPr lang="en-US" sz="2000" i="1" dirty="0" err="1"/>
              <a:t>eScience</a:t>
            </a:r>
            <a:r>
              <a:rPr lang="en-US" sz="2000" i="1" dirty="0"/>
              <a:t> Technology Platform, </a:t>
            </a:r>
            <a:r>
              <a:rPr lang="en-US" sz="2000" i="1" dirty="0" err="1" smtClean="0"/>
              <a:t>eStep</a:t>
            </a:r>
            <a:r>
              <a:rPr lang="en-US" sz="2000" dirty="0" smtClean="0"/>
              <a:t> </a:t>
            </a:r>
            <a:r>
              <a:rPr lang="en-US" sz="2000" dirty="0"/>
              <a:t>(software, open access, knowledge </a:t>
            </a:r>
            <a:r>
              <a:rPr lang="en-US" sz="2000" dirty="0" smtClean="0"/>
              <a:t>basis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20047" r="12251" b="12749"/>
          <a:stretch/>
        </p:blipFill>
        <p:spPr>
          <a:xfrm>
            <a:off x="5553858" y="802275"/>
            <a:ext cx="3107742" cy="152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0156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LeSC PowerPoint Theme WIDESCREEN (16.9)">
  <a:themeElements>
    <a:clrScheme name="eScience">
      <a:dk1>
        <a:sysClr val="windowText" lastClr="000000"/>
      </a:dk1>
      <a:lt1>
        <a:sysClr val="window" lastClr="FFFFFF"/>
      </a:lt1>
      <a:dk2>
        <a:srgbClr val="000100"/>
      </a:dk2>
      <a:lt2>
        <a:srgbClr val="0092D2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NLeSC_PowerPoint_Theme_WIDESCREEN_(16.9)</Template>
  <TotalTime>6342</TotalTime>
  <Words>971</Words>
  <Application>Microsoft Office PowerPoint</Application>
  <PresentationFormat>Diavoorstelling (16:9)</PresentationFormat>
  <Paragraphs>132</Paragraphs>
  <Slides>32</Slides>
  <Notes>9</Notes>
  <HiddenSlides>10</HiddenSlides>
  <MMClips>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7" baseType="lpstr">
      <vt:lpstr>Arial</vt:lpstr>
      <vt:lpstr>Arial Bold</vt:lpstr>
      <vt:lpstr>Calibri</vt:lpstr>
      <vt:lpstr>Wingdings</vt:lpstr>
      <vt:lpstr>NLeSC PowerPoint Theme WIDESCREEN (16.9)</vt:lpstr>
      <vt:lpstr>Getting Science out of eScience  </vt:lpstr>
      <vt:lpstr>PowerPoint-presentatie</vt:lpstr>
      <vt:lpstr>New data sources</vt:lpstr>
      <vt:lpstr>The ‘Big Science’ era</vt:lpstr>
      <vt:lpstr>The other ‘Big Data’ </vt:lpstr>
      <vt:lpstr>Grand challenges</vt:lpstr>
      <vt:lpstr>PowerPoint-presentatie</vt:lpstr>
      <vt:lpstr>PowerPoint-presentatie</vt:lpstr>
      <vt:lpstr>How we work</vt:lpstr>
      <vt:lpstr>Core eScience Technologies </vt:lpstr>
      <vt:lpstr>eScience as enabler (4D GIS in archeology)</vt:lpstr>
      <vt:lpstr>eScience as accelerator: 3D City</vt:lpstr>
      <vt:lpstr>A Spatial Data Management System</vt:lpstr>
      <vt:lpstr>Dealing with data (4D-GIS)</vt:lpstr>
      <vt:lpstr>eScience as accelarator</vt:lpstr>
      <vt:lpstr>eScience as accelarator</vt:lpstr>
      <vt:lpstr>eScience as enabler and accelerator </vt:lpstr>
      <vt:lpstr>Accelarating pulsar search pipeline</vt:lpstr>
      <vt:lpstr>eScience as enabler and accelerator: ‘Embodied’ emotions</vt:lpstr>
      <vt:lpstr>eScience as enabler and accelerator: Shifting concepts over time</vt:lpstr>
      <vt:lpstr>eScience as enabler and accelerator: Shifting concepts over time</vt:lpstr>
      <vt:lpstr>Cheaper EEG for epilepsy</vt:lpstr>
      <vt:lpstr>Computing and data challenge</vt:lpstr>
      <vt:lpstr>Impact of resolution and land use on weather forecasts (summer 2014)</vt:lpstr>
      <vt:lpstr>Tracking from different sources</vt:lpstr>
      <vt:lpstr>Data driven morphological  salient regions</vt:lpstr>
      <vt:lpstr>FAIR dataport for Life Sciences </vt:lpstr>
      <vt:lpstr>Real time sensor networks and analytics: crowd management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Four Tidings &amp; a Protocol</dc:title>
  <dc:creator>Frank Seinstra</dc:creator>
  <cp:lastModifiedBy>wilco</cp:lastModifiedBy>
  <cp:revision>291</cp:revision>
  <dcterms:created xsi:type="dcterms:W3CDTF">2015-03-23T07:39:56Z</dcterms:created>
  <dcterms:modified xsi:type="dcterms:W3CDTF">2016-10-05T08:40:06Z</dcterms:modified>
</cp:coreProperties>
</file>