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slideLayouts/slideLayout4.xml" ContentType="application/vnd.openxmlformats-officedocument.presentationml.slideLayout+xml"/>
  <Override PartName="/ppt/theme/theme3.xml" ContentType="application/vnd.openxmlformats-officedocument.them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5"/>
    <p:sldMasterId id="2147483684" r:id="rId6"/>
    <p:sldMasterId id="2147483692" r:id="rId7"/>
    <p:sldMasterId id="2147483696" r:id="rId8"/>
  </p:sldMasterIdLst>
  <p:notesMasterIdLst>
    <p:notesMasterId r:id="rId27"/>
  </p:notesMasterIdLst>
  <p:sldIdLst>
    <p:sldId id="288" r:id="rId9"/>
    <p:sldId id="330" r:id="rId10"/>
    <p:sldId id="277" r:id="rId11"/>
    <p:sldId id="310" r:id="rId12"/>
    <p:sldId id="331" r:id="rId13"/>
    <p:sldId id="336" r:id="rId14"/>
    <p:sldId id="315" r:id="rId15"/>
    <p:sldId id="333" r:id="rId16"/>
    <p:sldId id="334" r:id="rId17"/>
    <p:sldId id="335" r:id="rId18"/>
    <p:sldId id="332" r:id="rId19"/>
    <p:sldId id="337" r:id="rId20"/>
    <p:sldId id="338" r:id="rId21"/>
    <p:sldId id="318" r:id="rId22"/>
    <p:sldId id="340" r:id="rId23"/>
    <p:sldId id="341" r:id="rId24"/>
    <p:sldId id="339" r:id="rId25"/>
    <p:sldId id="299" r:id="rId26"/>
  </p:sldIdLst>
  <p:sldSz cx="9144000" cy="6858000" type="screen4x3"/>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63">
          <p15:clr>
            <a:srgbClr val="A4A3A4"/>
          </p15:clr>
        </p15:guide>
        <p15:guide id="2" pos="5375">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76498"/>
    <a:srgbClr val="18145E"/>
    <a:srgbClr val="A47933"/>
    <a:srgbClr val="C3D7E8"/>
    <a:srgbClr val="006699"/>
    <a:srgbClr val="6C5000"/>
    <a:srgbClr val="666633"/>
    <a:srgbClr val="765700"/>
    <a:srgbClr val="8A6600"/>
    <a:srgbClr val="966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0916" autoAdjust="0"/>
  </p:normalViewPr>
  <p:slideViewPr>
    <p:cSldViewPr showGuides="1">
      <p:cViewPr varScale="1">
        <p:scale>
          <a:sx n="53" d="100"/>
          <a:sy n="53" d="100"/>
        </p:scale>
        <p:origin x="1896" y="60"/>
      </p:cViewPr>
      <p:guideLst>
        <p:guide orient="horz" pos="663"/>
        <p:guide pos="5375"/>
      </p:guideLst>
    </p:cSldViewPr>
  </p:slideViewPr>
  <p:notesTextViewPr>
    <p:cViewPr>
      <p:scale>
        <a:sx n="1" d="1"/>
        <a:sy n="1" d="1"/>
      </p:scale>
      <p:origin x="0" y="0"/>
    </p:cViewPr>
  </p:notesTextViewPr>
  <p:sorterViewPr>
    <p:cViewPr>
      <p:scale>
        <a:sx n="100" d="100"/>
        <a:sy n="100" d="100"/>
      </p:scale>
      <p:origin x="0" y="-5136"/>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4.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 Type="http://schemas.openxmlformats.org/officeDocument/2006/relationships/customXml" Target="../customXml/item3.xml"/><Relationship Id="rId21" Type="http://schemas.openxmlformats.org/officeDocument/2006/relationships/slide" Target="slides/slide13.xml"/><Relationship Id="rId7" Type="http://schemas.openxmlformats.org/officeDocument/2006/relationships/slideMaster" Target="slideMasters/slideMaster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3.xml"/><Relationship Id="rId24" Type="http://schemas.openxmlformats.org/officeDocument/2006/relationships/slide" Target="slides/slide16.xml"/><Relationship Id="rId5" Type="http://schemas.openxmlformats.org/officeDocument/2006/relationships/slideMaster" Target="slideMasters/slideMaster1.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presProps" Target="presProps.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tableStyles" Target="tableStyles.xml"/><Relationship Id="rId4" Type="http://schemas.openxmlformats.org/officeDocument/2006/relationships/customXml" Target="../customXml/item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346E019-728E-48C3-AA51-2D931326F3DE}" type="datetimeFigureOut">
              <a:rPr lang="nl-NL" smtClean="0"/>
              <a:t>6-10-2016</a:t>
            </a:fld>
            <a:endParaRPr lang="nl-NL"/>
          </a:p>
        </p:txBody>
      </p:sp>
      <p:sp>
        <p:nvSpPr>
          <p:cNvPr id="4" name="Tijdelijke aanduiding voor dia-afbeelding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6" name="Tijdelijke aanduiding voor voet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866114D-EBD6-4789-9D00-F70B066BF926}" type="slidenum">
              <a:rPr lang="nl-NL" smtClean="0"/>
              <a:t>‹#›</a:t>
            </a:fld>
            <a:endParaRPr lang="nl-NL"/>
          </a:p>
        </p:txBody>
      </p:sp>
    </p:spTree>
    <p:extLst>
      <p:ext uri="{BB962C8B-B14F-4D97-AF65-F5344CB8AC3E}">
        <p14:creationId xmlns:p14="http://schemas.microsoft.com/office/powerpoint/2010/main" val="40859806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ADC243A1-CB5C-4928-AC70-36AF4B9AA2F8}" type="slidenum">
              <a:rPr lang="da-DK" smtClean="0">
                <a:solidFill>
                  <a:srgbClr val="000000"/>
                </a:solidFill>
              </a:rPr>
              <a:pPr>
                <a:spcBef>
                  <a:spcPct val="0"/>
                </a:spcBef>
              </a:pPr>
              <a:t>1</a:t>
            </a:fld>
            <a:endParaRPr lang="da-DK" smtClean="0">
              <a:solidFill>
                <a:srgbClr val="000000"/>
              </a:solidFill>
            </a:endParaRPr>
          </a:p>
        </p:txBody>
      </p:sp>
      <p:sp>
        <p:nvSpPr>
          <p:cNvPr id="6147" name="Rectangle 2"/>
          <p:cNvSpPr>
            <a:spLocks noGrp="1" noRot="1" noChangeAspect="1" noChangeArrowheads="1" noTextEdit="1"/>
          </p:cNvSpPr>
          <p:nvPr>
            <p:ph type="sldImg"/>
          </p:nvPr>
        </p:nvSpPr>
        <p:spPr>
          <a:ln/>
        </p:spPr>
      </p:sp>
      <p:sp>
        <p:nvSpPr>
          <p:cNvPr id="6148"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dirty="0"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19406986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GB" noProof="0" dirty="0" smtClean="0"/>
              <a:t>Indirect funding of course means that unknown parts of unknown</a:t>
            </a:r>
            <a:r>
              <a:rPr lang="en-GB" baseline="0" noProof="0" dirty="0" smtClean="0"/>
              <a:t> grants</a:t>
            </a:r>
            <a:r>
              <a:rPr lang="en-GB" noProof="0" dirty="0" smtClean="0"/>
              <a:t> may have</a:t>
            </a:r>
            <a:r>
              <a:rPr lang="en-GB" baseline="0" noProof="0" dirty="0" smtClean="0"/>
              <a:t> been used. </a:t>
            </a:r>
          </a:p>
          <a:p>
            <a:r>
              <a:rPr lang="en-GB" baseline="0" noProof="0" dirty="0" smtClean="0"/>
              <a:t>Funding is not objective oriented, may not be applied to urgent RDM and RDI issues.</a:t>
            </a:r>
            <a:endParaRPr lang="en-GB" noProof="0" dirty="0"/>
          </a:p>
        </p:txBody>
      </p:sp>
      <p:sp>
        <p:nvSpPr>
          <p:cNvPr id="4" name="Tijdelijke aanduiding voor dianummer 3"/>
          <p:cNvSpPr>
            <a:spLocks noGrp="1"/>
          </p:cNvSpPr>
          <p:nvPr>
            <p:ph type="sldNum" sz="quarter" idx="10"/>
          </p:nvPr>
        </p:nvSpPr>
        <p:spPr/>
        <p:txBody>
          <a:bodyPr/>
          <a:lstStyle/>
          <a:p>
            <a:fld id="{B866114D-EBD6-4789-9D00-F70B066BF926}" type="slidenum">
              <a:rPr lang="nl-NL" smtClean="0">
                <a:solidFill>
                  <a:prstClr val="black"/>
                </a:solidFill>
              </a:rPr>
              <a:pPr/>
              <a:t>11</a:t>
            </a:fld>
            <a:endParaRPr lang="nl-NL">
              <a:solidFill>
                <a:prstClr val="black"/>
              </a:solidFill>
            </a:endParaRPr>
          </a:p>
        </p:txBody>
      </p:sp>
    </p:spTree>
    <p:extLst>
      <p:ext uri="{BB962C8B-B14F-4D97-AF65-F5344CB8AC3E}">
        <p14:creationId xmlns:p14="http://schemas.microsoft.com/office/powerpoint/2010/main" val="32008224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GB" baseline="0" noProof="0" dirty="0" smtClean="0"/>
          </a:p>
          <a:p>
            <a:r>
              <a:rPr lang="en-GB" noProof="0" dirty="0" smtClean="0"/>
              <a:t>I don’t know is not</a:t>
            </a:r>
            <a:r>
              <a:rPr lang="en-GB" baseline="0" noProof="0" dirty="0" smtClean="0"/>
              <a:t> an encouraging answer when talking about the funding of something all agree is crucial to increase the quality of research.</a:t>
            </a:r>
            <a:endParaRPr lang="en-GB" noProof="0" dirty="0"/>
          </a:p>
        </p:txBody>
      </p:sp>
      <p:sp>
        <p:nvSpPr>
          <p:cNvPr id="4" name="Tijdelijke aanduiding voor dianummer 3"/>
          <p:cNvSpPr>
            <a:spLocks noGrp="1"/>
          </p:cNvSpPr>
          <p:nvPr>
            <p:ph type="sldNum" sz="quarter" idx="10"/>
          </p:nvPr>
        </p:nvSpPr>
        <p:spPr/>
        <p:txBody>
          <a:bodyPr/>
          <a:lstStyle/>
          <a:p>
            <a:fld id="{B866114D-EBD6-4789-9D00-F70B066BF926}" type="slidenum">
              <a:rPr lang="nl-NL" smtClean="0">
                <a:solidFill>
                  <a:prstClr val="black"/>
                </a:solidFill>
              </a:rPr>
              <a:pPr/>
              <a:t>12</a:t>
            </a:fld>
            <a:endParaRPr lang="nl-NL">
              <a:solidFill>
                <a:prstClr val="black"/>
              </a:solidFill>
            </a:endParaRPr>
          </a:p>
        </p:txBody>
      </p:sp>
    </p:spTree>
    <p:extLst>
      <p:ext uri="{BB962C8B-B14F-4D97-AF65-F5344CB8AC3E}">
        <p14:creationId xmlns:p14="http://schemas.microsoft.com/office/powerpoint/2010/main" val="11417382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GB" noProof="0" dirty="0" smtClean="0"/>
              <a:t>Lots of ‘I don’t knows’ combined with ‘It is insufficient’ illustrates a serious problem.</a:t>
            </a:r>
          </a:p>
          <a:p>
            <a:r>
              <a:rPr lang="en-GB" noProof="0" dirty="0" smtClean="0"/>
              <a:t>(Explanation</a:t>
            </a:r>
            <a:r>
              <a:rPr lang="en-GB" baseline="0" noProof="0" dirty="0" smtClean="0"/>
              <a:t> why UK stands out is under investigation) </a:t>
            </a:r>
            <a:endParaRPr lang="en-GB" noProof="0" dirty="0"/>
          </a:p>
        </p:txBody>
      </p:sp>
      <p:sp>
        <p:nvSpPr>
          <p:cNvPr id="4" name="Tijdelijke aanduiding voor dianummer 3"/>
          <p:cNvSpPr>
            <a:spLocks noGrp="1"/>
          </p:cNvSpPr>
          <p:nvPr>
            <p:ph type="sldNum" sz="quarter" idx="10"/>
          </p:nvPr>
        </p:nvSpPr>
        <p:spPr/>
        <p:txBody>
          <a:bodyPr/>
          <a:lstStyle/>
          <a:p>
            <a:fld id="{B866114D-EBD6-4789-9D00-F70B066BF926}" type="slidenum">
              <a:rPr lang="nl-NL" smtClean="0">
                <a:solidFill>
                  <a:prstClr val="black"/>
                </a:solidFill>
              </a:rPr>
              <a:pPr/>
              <a:t>13</a:t>
            </a:fld>
            <a:endParaRPr lang="nl-NL">
              <a:solidFill>
                <a:prstClr val="black"/>
              </a:solidFill>
            </a:endParaRPr>
          </a:p>
        </p:txBody>
      </p:sp>
    </p:spTree>
    <p:extLst>
      <p:ext uri="{BB962C8B-B14F-4D97-AF65-F5344CB8AC3E}">
        <p14:creationId xmlns:p14="http://schemas.microsoft.com/office/powerpoint/2010/main" val="14839424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GB" dirty="0" smtClean="0"/>
              <a:t>This can of</a:t>
            </a:r>
            <a:r>
              <a:rPr lang="en-GB" baseline="0" dirty="0" smtClean="0"/>
              <a:t> course be analysed and mapped, and suggestions for solutions can be proposed to stakeholders</a:t>
            </a:r>
          </a:p>
          <a:p>
            <a:pPr marL="228600" indent="-228600">
              <a:buAutoNum type="arabicPeriod"/>
            </a:pPr>
            <a:r>
              <a:rPr lang="en-GB" baseline="0" dirty="0" smtClean="0"/>
              <a:t>Of course on the other end, the researcher community should make more effort to estimate and validate what the value is that is at stake by doing good RDM or not. Only with such information available, hard claims can be made for required (direct) funding.</a:t>
            </a:r>
          </a:p>
          <a:p>
            <a:pPr marL="228600" indent="-228600">
              <a:buAutoNum type="arabicPeriod"/>
            </a:pPr>
            <a:r>
              <a:rPr lang="en-GB" baseline="0" dirty="0" smtClean="0"/>
              <a:t>An existing problem, but it is worthwhile to formulate for each research project, define what data need to be preserved (and for how long), and what data can be discarded.</a:t>
            </a:r>
          </a:p>
          <a:p>
            <a:pPr marL="228600" indent="-228600">
              <a:buAutoNum type="arabicPeriod"/>
            </a:pPr>
            <a:r>
              <a:rPr lang="en-GB" baseline="0" dirty="0" smtClean="0"/>
              <a:t>Of course part of an ever ongoing discussion – alignment between EU and national funding, but it needs to be done: who is responsible for what part of (sustainable) infrastructure that enables good RDM  </a:t>
            </a:r>
            <a:endParaRPr lang="en-GB" dirty="0"/>
          </a:p>
        </p:txBody>
      </p:sp>
      <p:sp>
        <p:nvSpPr>
          <p:cNvPr id="4" name="Slide Number Placeholder 3"/>
          <p:cNvSpPr>
            <a:spLocks noGrp="1"/>
          </p:cNvSpPr>
          <p:nvPr>
            <p:ph type="sldNum" sz="quarter" idx="10"/>
          </p:nvPr>
        </p:nvSpPr>
        <p:spPr/>
        <p:txBody>
          <a:bodyPr/>
          <a:lstStyle/>
          <a:p>
            <a:fld id="{B866114D-EBD6-4789-9D00-F70B066BF926}" type="slidenum">
              <a:rPr lang="nl-NL" smtClean="0"/>
              <a:t>14</a:t>
            </a:fld>
            <a:endParaRPr lang="nl-NL"/>
          </a:p>
        </p:txBody>
      </p:sp>
    </p:spTree>
    <p:extLst>
      <p:ext uri="{BB962C8B-B14F-4D97-AF65-F5344CB8AC3E}">
        <p14:creationId xmlns:p14="http://schemas.microsoft.com/office/powerpoint/2010/main" val="29140694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Data in different phases</a:t>
            </a:r>
            <a:r>
              <a:rPr lang="en-GB" baseline="0" dirty="0" smtClean="0"/>
              <a:t> of the life cycle may need different types of RDM, in the interest of different stakeholders – as the ownership and value of the data per phase is different. </a:t>
            </a:r>
          </a:p>
          <a:p>
            <a:r>
              <a:rPr lang="en-GB" baseline="0" dirty="0" smtClean="0"/>
              <a:t>This is another approach that can be taken to identify where (for what phase in the data/research life cycle)  direct funding of RDM/RDI is needed, and identify who should feel responsible for funding RDM/RDI in that particular stage.</a:t>
            </a:r>
            <a:endParaRPr lang="en-GB" dirty="0"/>
          </a:p>
        </p:txBody>
      </p:sp>
      <p:sp>
        <p:nvSpPr>
          <p:cNvPr id="4" name="Slide Number Placeholder 3"/>
          <p:cNvSpPr>
            <a:spLocks noGrp="1"/>
          </p:cNvSpPr>
          <p:nvPr>
            <p:ph type="sldNum" sz="quarter" idx="10"/>
          </p:nvPr>
        </p:nvSpPr>
        <p:spPr/>
        <p:txBody>
          <a:bodyPr/>
          <a:lstStyle/>
          <a:p>
            <a:fld id="{B866114D-EBD6-4789-9D00-F70B066BF926}" type="slidenum">
              <a:rPr lang="nl-NL" smtClean="0"/>
              <a:t>15</a:t>
            </a:fld>
            <a:endParaRPr lang="nl-NL"/>
          </a:p>
        </p:txBody>
      </p:sp>
    </p:spTree>
    <p:extLst>
      <p:ext uri="{BB962C8B-B14F-4D97-AF65-F5344CB8AC3E}">
        <p14:creationId xmlns:p14="http://schemas.microsoft.com/office/powerpoint/2010/main" val="41940713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KE will focus on Open Scholarship</a:t>
            </a:r>
            <a:r>
              <a:rPr lang="en-GB" baseline="0" dirty="0" smtClean="0"/>
              <a:t> using a framework as shown (this is a working model, not yet finalised)</a:t>
            </a:r>
          </a:p>
          <a:p>
            <a:r>
              <a:rPr lang="en-GB" baseline="0" dirty="0" smtClean="0"/>
              <a:t>On the vertical axis the Research Life Cycle (RLC) phases, on the horizontal axis the challenges to being Open.</a:t>
            </a:r>
          </a:p>
          <a:p>
            <a:r>
              <a:rPr lang="en-GB" baseline="0" dirty="0" smtClean="0"/>
              <a:t>All together this represents the Open Scholarship arena, that KE wishes to focus on.</a:t>
            </a:r>
          </a:p>
          <a:p>
            <a:endParaRPr lang="en-GB" baseline="0" dirty="0" smtClean="0"/>
          </a:p>
          <a:p>
            <a:r>
              <a:rPr lang="en-GB" baseline="0" dirty="0" smtClean="0"/>
              <a:t>As a follow-up to the Briefing Paper presented just now, KE will focus on the financial issues in each of the RLCs </a:t>
            </a:r>
            <a:endParaRPr lang="en-GB" dirty="0"/>
          </a:p>
        </p:txBody>
      </p:sp>
      <p:sp>
        <p:nvSpPr>
          <p:cNvPr id="4" name="Slide Number Placeholder 3"/>
          <p:cNvSpPr>
            <a:spLocks noGrp="1"/>
          </p:cNvSpPr>
          <p:nvPr>
            <p:ph type="sldNum" sz="quarter" idx="10"/>
          </p:nvPr>
        </p:nvSpPr>
        <p:spPr/>
        <p:txBody>
          <a:bodyPr/>
          <a:lstStyle/>
          <a:p>
            <a:fld id="{B866114D-EBD6-4789-9D00-F70B066BF926}" type="slidenum">
              <a:rPr lang="nl-NL" smtClean="0"/>
              <a:t>16</a:t>
            </a:fld>
            <a:endParaRPr lang="nl-NL"/>
          </a:p>
        </p:txBody>
      </p:sp>
    </p:spTree>
    <p:extLst>
      <p:ext uri="{BB962C8B-B14F-4D97-AF65-F5344CB8AC3E}">
        <p14:creationId xmlns:p14="http://schemas.microsoft.com/office/powerpoint/2010/main" val="1826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a:t>
            </a:r>
            <a:r>
              <a:rPr lang="en-GB" baseline="0" dirty="0" smtClean="0"/>
              <a:t> theme of this event is Big Data – </a:t>
            </a:r>
          </a:p>
          <a:p>
            <a:endParaRPr lang="en-GB" baseline="0" dirty="0" smtClean="0"/>
          </a:p>
          <a:p>
            <a:r>
              <a:rPr lang="en-GB" baseline="0" dirty="0" smtClean="0"/>
              <a:t>The </a:t>
            </a:r>
            <a:r>
              <a:rPr lang="en-GB" baseline="0" dirty="0" smtClean="0"/>
              <a:t>outcomes of the survey are based on responding stakeholders, including those that fund, produce or process Big Data. </a:t>
            </a:r>
          </a:p>
          <a:p>
            <a:endParaRPr lang="en-GB" baseline="0" dirty="0" smtClean="0"/>
          </a:p>
          <a:p>
            <a:r>
              <a:rPr lang="en-GB" baseline="0" dirty="0" smtClean="0"/>
              <a:t>The survey looked mainly at the </a:t>
            </a:r>
            <a:r>
              <a:rPr lang="en-GB" b="1" baseline="0" dirty="0" smtClean="0"/>
              <a:t>funding </a:t>
            </a:r>
            <a:r>
              <a:rPr lang="en-GB" b="0" baseline="0" dirty="0" smtClean="0"/>
              <a:t>of RDM and related infrastructures. It is not hard to imagine that </a:t>
            </a:r>
            <a:r>
              <a:rPr lang="en-GB" b="1" baseline="0" dirty="0" smtClean="0"/>
              <a:t>in all other aspects, such as governance, security, preservation, accessibility,</a:t>
            </a:r>
            <a:r>
              <a:rPr lang="en-GB" b="0" baseline="0" dirty="0" smtClean="0"/>
              <a:t> the lack of coordination in dealing with data, Big Data, will be as bad. </a:t>
            </a:r>
          </a:p>
          <a:p>
            <a:endParaRPr lang="en-GB" b="0" baseline="0" dirty="0" smtClean="0"/>
          </a:p>
          <a:p>
            <a:r>
              <a:rPr lang="en-GB" b="0" baseline="0" dirty="0" smtClean="0"/>
              <a:t>The start of a solution is to be open, </a:t>
            </a:r>
            <a:r>
              <a:rPr lang="en-GB" b="0" baseline="0" dirty="0" smtClean="0"/>
              <a:t>and explore </a:t>
            </a:r>
            <a:r>
              <a:rPr lang="en-GB" b="0" baseline="0" dirty="0" smtClean="0"/>
              <a:t>and analyse the issues and </a:t>
            </a:r>
            <a:r>
              <a:rPr lang="en-GB" b="0" baseline="0" dirty="0" smtClean="0"/>
              <a:t>engage </a:t>
            </a:r>
            <a:r>
              <a:rPr lang="en-GB" b="0" baseline="0" dirty="0" smtClean="0"/>
              <a:t>in coordinative agreements.</a:t>
            </a:r>
            <a:endParaRPr lang="en-GB" b="0" dirty="0"/>
          </a:p>
        </p:txBody>
      </p:sp>
      <p:sp>
        <p:nvSpPr>
          <p:cNvPr id="4" name="Slide Number Placeholder 3"/>
          <p:cNvSpPr>
            <a:spLocks noGrp="1"/>
          </p:cNvSpPr>
          <p:nvPr>
            <p:ph type="sldNum" sz="quarter" idx="10"/>
          </p:nvPr>
        </p:nvSpPr>
        <p:spPr/>
        <p:txBody>
          <a:bodyPr/>
          <a:lstStyle/>
          <a:p>
            <a:fld id="{B866114D-EBD6-4789-9D00-F70B066BF926}" type="slidenum">
              <a:rPr lang="nl-NL" smtClean="0"/>
              <a:t>17</a:t>
            </a:fld>
            <a:endParaRPr lang="nl-NL"/>
          </a:p>
        </p:txBody>
      </p:sp>
    </p:spTree>
    <p:extLst>
      <p:ext uri="{BB962C8B-B14F-4D97-AF65-F5344CB8AC3E}">
        <p14:creationId xmlns:p14="http://schemas.microsoft.com/office/powerpoint/2010/main" val="340944938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ADC243A1-CB5C-4928-AC70-36AF4B9AA2F8}" type="slidenum">
              <a:rPr lang="da-DK" smtClean="0">
                <a:solidFill>
                  <a:srgbClr val="000000"/>
                </a:solidFill>
              </a:rPr>
              <a:pPr>
                <a:spcBef>
                  <a:spcPct val="0"/>
                </a:spcBef>
              </a:pPr>
              <a:t>18</a:t>
            </a:fld>
            <a:endParaRPr lang="da-DK" smtClean="0">
              <a:solidFill>
                <a:srgbClr val="000000"/>
              </a:solidFill>
            </a:endParaRPr>
          </a:p>
        </p:txBody>
      </p:sp>
      <p:sp>
        <p:nvSpPr>
          <p:cNvPr id="6147" name="Rectangle 2"/>
          <p:cNvSpPr>
            <a:spLocks noGrp="1" noRot="1" noChangeAspect="1" noChangeArrowheads="1" noTextEdit="1"/>
          </p:cNvSpPr>
          <p:nvPr>
            <p:ph type="sldImg"/>
          </p:nvPr>
        </p:nvSpPr>
        <p:spPr>
          <a:ln/>
        </p:spPr>
      </p:sp>
      <p:sp>
        <p:nvSpPr>
          <p:cNvPr id="6148"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r>
              <a:rPr lang="en-US" baseline="0" dirty="0" smtClean="0">
                <a:latin typeface="Arial" panose="020B0604020202020204" pitchFamily="34" charset="0"/>
                <a:ea typeface="ＭＳ Ｐゴシック" panose="020B0600070205080204" pitchFamily="34" charset="-128"/>
              </a:rPr>
              <a:t> </a:t>
            </a:r>
            <a:endParaRPr lang="en-US" dirty="0"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1845119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b="1" i="1">
                <a:solidFill>
                  <a:schemeClr val="tx1"/>
                </a:solidFill>
                <a:latin typeface="Arial" panose="020B0604020202020204" pitchFamily="34" charset="0"/>
                <a:ea typeface="ＭＳ Ｐゴシック" panose="020B0600070205080204" pitchFamily="34" charset="-128"/>
              </a:defRPr>
            </a:lvl1pPr>
            <a:lvl2pPr marL="742950" indent="-285750">
              <a:defRPr sz="2400" b="1" i="1">
                <a:solidFill>
                  <a:schemeClr val="tx1"/>
                </a:solidFill>
                <a:latin typeface="Arial" panose="020B0604020202020204" pitchFamily="34" charset="0"/>
                <a:ea typeface="ＭＳ Ｐゴシック" panose="020B0600070205080204" pitchFamily="34" charset="-128"/>
              </a:defRPr>
            </a:lvl2pPr>
            <a:lvl3pPr marL="1143000" indent="-228600">
              <a:defRPr sz="2400" b="1" i="1">
                <a:solidFill>
                  <a:schemeClr val="tx1"/>
                </a:solidFill>
                <a:latin typeface="Arial" panose="020B0604020202020204" pitchFamily="34" charset="0"/>
                <a:ea typeface="ＭＳ Ｐゴシック" panose="020B0600070205080204" pitchFamily="34" charset="-128"/>
              </a:defRPr>
            </a:lvl3pPr>
            <a:lvl4pPr marL="1600200" indent="-228600">
              <a:defRPr sz="2400" b="1" i="1">
                <a:solidFill>
                  <a:schemeClr val="tx1"/>
                </a:solidFill>
                <a:latin typeface="Arial" panose="020B0604020202020204" pitchFamily="34" charset="0"/>
                <a:ea typeface="ＭＳ Ｐゴシック" panose="020B0600070205080204" pitchFamily="34" charset="-128"/>
              </a:defRPr>
            </a:lvl4pPr>
            <a:lvl5pPr marL="2057400" indent="-228600">
              <a:defRPr sz="2400" b="1" i="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b="1" i="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b="1" i="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b="1" i="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b="1" i="1">
                <a:solidFill>
                  <a:schemeClr val="tx1"/>
                </a:solidFill>
                <a:latin typeface="Arial" panose="020B0604020202020204" pitchFamily="34" charset="0"/>
                <a:ea typeface="ＭＳ Ｐゴシック" panose="020B0600070205080204" pitchFamily="34" charset="-128"/>
              </a:defRPr>
            </a:lvl9pPr>
          </a:lstStyle>
          <a:p>
            <a:fld id="{FCC47B02-2CB6-42C7-AA7F-3243E330C3FE}" type="slidenum">
              <a:rPr lang="da-DK" sz="1200" b="0" i="0"/>
              <a:pPr/>
              <a:t>3</a:t>
            </a:fld>
            <a:endParaRPr lang="da-DK" sz="1200" b="0" i="0"/>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GB" sz="800" noProof="0" dirty="0" smtClean="0"/>
              <a:t>KE is</a:t>
            </a:r>
            <a:r>
              <a:rPr lang="en-GB" sz="800" baseline="0" noProof="0" dirty="0" smtClean="0"/>
              <a:t> a</a:t>
            </a:r>
            <a:r>
              <a:rPr lang="en-GB" sz="800" noProof="0" dirty="0" smtClean="0"/>
              <a:t> small organisation but with sufficient allocated staff within</a:t>
            </a:r>
            <a:r>
              <a:rPr lang="en-GB" sz="800" baseline="0" noProof="0" dirty="0" smtClean="0"/>
              <a:t> partner organisations and central support</a:t>
            </a:r>
            <a:endParaRPr lang="en-GB" sz="800" noProof="0" dirty="0" smtClean="0"/>
          </a:p>
          <a:p>
            <a:r>
              <a:rPr lang="en-GB" sz="800" noProof="0" dirty="0" smtClean="0"/>
              <a:t>Expert driven with focus</a:t>
            </a:r>
            <a:r>
              <a:rPr lang="en-GB" sz="800" baseline="0" noProof="0" dirty="0" smtClean="0"/>
              <a:t> on activities with expert involvement. </a:t>
            </a:r>
            <a:r>
              <a:rPr lang="en-GB" sz="800" baseline="0" noProof="0" dirty="0" smtClean="0"/>
              <a:t>1 January 2016, </a:t>
            </a:r>
            <a:r>
              <a:rPr lang="en-GB" sz="800" baseline="0" noProof="0" dirty="0" smtClean="0"/>
              <a:t>CNRS form France will join</a:t>
            </a:r>
            <a:endParaRPr lang="en-GB" sz="800" b="1" noProof="0" dirty="0" smtClean="0">
              <a:latin typeface="Arial" panose="020B0604020202020204" pitchFamily="34" charset="0"/>
              <a:ea typeface="ＭＳ Ｐゴシック" panose="020B0600070205080204" pitchFamily="34" charset="-128"/>
            </a:endParaRPr>
          </a:p>
          <a:p>
            <a:pPr eaLnBrk="1" hangingPunct="1">
              <a:lnSpc>
                <a:spcPct val="60000"/>
              </a:lnSpc>
              <a:buFont typeface="Wingdings" panose="05000000000000000000" pitchFamily="2" charset="2"/>
              <a:buNone/>
            </a:pPr>
            <a:endParaRPr lang="en-GB" sz="800" b="1" noProof="0" dirty="0" smtClean="0">
              <a:latin typeface="Arial" panose="020B0604020202020204" pitchFamily="34" charset="0"/>
              <a:ea typeface="ＭＳ Ｐゴシック" panose="020B0600070205080204" pitchFamily="34" charset="-128"/>
            </a:endParaRPr>
          </a:p>
          <a:p>
            <a:pPr eaLnBrk="1" hangingPunct="1">
              <a:lnSpc>
                <a:spcPct val="60000"/>
              </a:lnSpc>
              <a:buFont typeface="Wingdings" panose="05000000000000000000" pitchFamily="2" charset="2"/>
              <a:buNone/>
            </a:pPr>
            <a:r>
              <a:rPr lang="en-GB" sz="800" b="1" noProof="0" dirty="0" smtClean="0">
                <a:latin typeface="Arial" panose="020B0604020202020204" pitchFamily="34" charset="0"/>
                <a:ea typeface="ＭＳ Ｐゴシック" panose="020B0600070205080204" pitchFamily="34" charset="-128"/>
              </a:rPr>
              <a:t>Introduction</a:t>
            </a:r>
            <a:r>
              <a:rPr lang="en-GB" sz="800" b="1" baseline="0" noProof="0" dirty="0" smtClean="0">
                <a:latin typeface="Arial" panose="020B0604020202020204" pitchFamily="34" charset="0"/>
                <a:ea typeface="ＭＳ Ｐゴシック" panose="020B0600070205080204" pitchFamily="34" charset="-128"/>
              </a:rPr>
              <a:t> to KE Partner Organisations</a:t>
            </a:r>
            <a:endParaRPr lang="en-GB" sz="800" b="1" noProof="0" dirty="0" smtClean="0">
              <a:latin typeface="Arial" panose="020B0604020202020204" pitchFamily="34" charset="0"/>
              <a:ea typeface="ＭＳ Ｐゴシック" panose="020B0600070205080204" pitchFamily="34" charset="-128"/>
            </a:endParaRPr>
          </a:p>
          <a:p>
            <a:pPr marL="0" marR="0" indent="0" algn="l" defTabSz="914400" rtl="0" eaLnBrk="1" fontAlgn="auto" latinLnBrk="0" hangingPunct="1">
              <a:lnSpc>
                <a:spcPct val="60000"/>
              </a:lnSpc>
              <a:spcBef>
                <a:spcPts val="0"/>
              </a:spcBef>
              <a:spcAft>
                <a:spcPts val="0"/>
              </a:spcAft>
              <a:buClrTx/>
              <a:buSzTx/>
              <a:buFont typeface="Wingdings" panose="05000000000000000000" pitchFamily="2" charset="2"/>
              <a:buNone/>
              <a:tabLst/>
              <a:defRPr/>
            </a:pPr>
            <a:r>
              <a:rPr lang="en-GB" sz="800" noProof="0" dirty="0" smtClean="0">
                <a:latin typeface="Arial" panose="020B0604020202020204" pitchFamily="34" charset="0"/>
                <a:ea typeface="ＭＳ Ｐゴシック" panose="020B0600070205080204" pitchFamily="34" charset="-128"/>
              </a:rPr>
              <a:t>Knowledge</a:t>
            </a:r>
            <a:r>
              <a:rPr lang="en-GB" sz="800" baseline="0" noProof="0" dirty="0" smtClean="0">
                <a:latin typeface="Arial" panose="020B0604020202020204" pitchFamily="34" charset="0"/>
                <a:ea typeface="ＭＳ Ｐゴシック" panose="020B0600070205080204" pitchFamily="34" charset="-128"/>
              </a:rPr>
              <a:t> Exchange is a cooperative of 5 organisations, working together to support the use and development of ICT infrastructure for higher education and research. Although t</a:t>
            </a:r>
            <a:r>
              <a:rPr lang="en-GB" sz="800" noProof="0" dirty="0" smtClean="0">
                <a:latin typeface="Arial" panose="020B0604020202020204" pitchFamily="34" charset="0"/>
                <a:ea typeface="ＭＳ Ｐゴシック" panose="020B0600070205080204" pitchFamily="34" charset="-128"/>
              </a:rPr>
              <a:t>he organisations are very</a:t>
            </a:r>
            <a:r>
              <a:rPr lang="en-GB" sz="800" baseline="0" noProof="0" dirty="0" smtClean="0">
                <a:latin typeface="Arial" panose="020B0604020202020204" pitchFamily="34" charset="0"/>
                <a:ea typeface="ＭＳ Ｐゴシック" panose="020B0600070205080204" pitchFamily="34" charset="-128"/>
              </a:rPr>
              <a:t> different in size and scope of their work, each has a national responsibility and influence on national policy, operates at cutting edge level of IT development, and can mobilise resources that can make a difference.</a:t>
            </a:r>
          </a:p>
          <a:p>
            <a:pPr marL="0" marR="0" indent="0" algn="l" defTabSz="914400" rtl="0" eaLnBrk="1" fontAlgn="auto" latinLnBrk="0" hangingPunct="1">
              <a:lnSpc>
                <a:spcPct val="60000"/>
              </a:lnSpc>
              <a:spcBef>
                <a:spcPts val="0"/>
              </a:spcBef>
              <a:spcAft>
                <a:spcPts val="0"/>
              </a:spcAft>
              <a:buClrTx/>
              <a:buSzTx/>
              <a:buFont typeface="Wingdings" panose="05000000000000000000" pitchFamily="2" charset="2"/>
              <a:buNone/>
              <a:tabLst/>
              <a:defRPr/>
            </a:pPr>
            <a:r>
              <a:rPr lang="en-GB" sz="800" baseline="0" noProof="0" dirty="0" smtClean="0">
                <a:latin typeface="Arial" panose="020B0604020202020204" pitchFamily="34" charset="0"/>
                <a:ea typeface="ＭＳ Ｐゴシック" panose="020B0600070205080204" pitchFamily="34" charset="-128"/>
              </a:rPr>
              <a:t>We work with expert groups on OA and RD but also address emerging developments that impact open scholarship. </a:t>
            </a:r>
          </a:p>
        </p:txBody>
      </p:sp>
    </p:spTree>
    <p:extLst>
      <p:ext uri="{BB962C8B-B14F-4D97-AF65-F5344CB8AC3E}">
        <p14:creationId xmlns:p14="http://schemas.microsoft.com/office/powerpoint/2010/main" val="30971066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GB" baseline="0" noProof="0" dirty="0" smtClean="0"/>
              <a:t>Over the years we published quite a lot, and there is much more … </a:t>
            </a:r>
          </a:p>
          <a:p>
            <a:endParaRPr lang="en-GB" baseline="0" noProof="0" dirty="0" smtClean="0"/>
          </a:p>
          <a:p>
            <a:r>
              <a:rPr lang="en-GB" baseline="0" noProof="0" dirty="0" smtClean="0"/>
              <a:t>Together with Science Europe KE produced a Briefing Paper </a:t>
            </a:r>
            <a:r>
              <a:rPr lang="en-GB" baseline="0" noProof="0" dirty="0" smtClean="0"/>
              <a:t>on todays topic – fuelled by the urgency </a:t>
            </a:r>
            <a:r>
              <a:rPr lang="en-GB" baseline="0" noProof="0" dirty="0" smtClean="0"/>
              <a:t>and </a:t>
            </a:r>
            <a:r>
              <a:rPr lang="en-GB" baseline="0" noProof="0" dirty="0" smtClean="0"/>
              <a:t>importance to </a:t>
            </a:r>
            <a:r>
              <a:rPr lang="en-GB" baseline="0" noProof="0" dirty="0" smtClean="0"/>
              <a:t>increase the quality of research using RDM, via surveys we explored how RDM and the underpinning infrastructure and services are funded. </a:t>
            </a:r>
            <a:endParaRPr lang="en-GB" baseline="0" noProof="0" dirty="0" smtClean="0"/>
          </a:p>
          <a:p>
            <a:endParaRPr lang="en-GB" noProof="0" dirty="0"/>
          </a:p>
        </p:txBody>
      </p:sp>
      <p:sp>
        <p:nvSpPr>
          <p:cNvPr id="4" name="Tijdelijke aanduiding voor dianummer 3"/>
          <p:cNvSpPr>
            <a:spLocks noGrp="1"/>
          </p:cNvSpPr>
          <p:nvPr>
            <p:ph type="sldNum" sz="quarter" idx="10"/>
          </p:nvPr>
        </p:nvSpPr>
        <p:spPr/>
        <p:txBody>
          <a:bodyPr/>
          <a:lstStyle/>
          <a:p>
            <a:fld id="{B866114D-EBD6-4789-9D00-F70B066BF926}" type="slidenum">
              <a:rPr lang="nl-NL" smtClean="0">
                <a:solidFill>
                  <a:prstClr val="black"/>
                </a:solidFill>
              </a:rPr>
              <a:pPr/>
              <a:t>4</a:t>
            </a:fld>
            <a:endParaRPr lang="nl-NL">
              <a:solidFill>
                <a:prstClr val="black"/>
              </a:solidFill>
            </a:endParaRPr>
          </a:p>
        </p:txBody>
      </p:sp>
    </p:spTree>
    <p:extLst>
      <p:ext uri="{BB962C8B-B14F-4D97-AF65-F5344CB8AC3E}">
        <p14:creationId xmlns:p14="http://schemas.microsoft.com/office/powerpoint/2010/main" val="21447441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GB" baseline="0" noProof="0" dirty="0" smtClean="0"/>
          </a:p>
          <a:p>
            <a:r>
              <a:rPr lang="en-GB" baseline="0" noProof="0" dirty="0" smtClean="0"/>
              <a:t>RDM is crucial, and can only be practiced if infrastructure (including services) are in place. Infrastructure and services do not come for free, they need to be funded.</a:t>
            </a:r>
          </a:p>
          <a:p>
            <a:r>
              <a:rPr lang="en-GB" baseline="0" noProof="0" dirty="0" smtClean="0"/>
              <a:t>Question is: (how) are they funded?</a:t>
            </a:r>
            <a:endParaRPr lang="en-GB" baseline="0" noProof="0" dirty="0" smtClean="0"/>
          </a:p>
          <a:p>
            <a:endParaRPr lang="en-GB" baseline="0" noProof="0" dirty="0" smtClean="0"/>
          </a:p>
          <a:p>
            <a:endParaRPr lang="en-GB" noProof="0" dirty="0"/>
          </a:p>
        </p:txBody>
      </p:sp>
      <p:sp>
        <p:nvSpPr>
          <p:cNvPr id="4" name="Tijdelijke aanduiding voor dianummer 3"/>
          <p:cNvSpPr>
            <a:spLocks noGrp="1"/>
          </p:cNvSpPr>
          <p:nvPr>
            <p:ph type="sldNum" sz="quarter" idx="10"/>
          </p:nvPr>
        </p:nvSpPr>
        <p:spPr/>
        <p:txBody>
          <a:bodyPr/>
          <a:lstStyle/>
          <a:p>
            <a:fld id="{B866114D-EBD6-4789-9D00-F70B066BF926}" type="slidenum">
              <a:rPr lang="nl-NL" smtClean="0">
                <a:solidFill>
                  <a:prstClr val="black"/>
                </a:solidFill>
              </a:rPr>
              <a:pPr/>
              <a:t>5</a:t>
            </a:fld>
            <a:endParaRPr lang="nl-NL">
              <a:solidFill>
                <a:prstClr val="black"/>
              </a:solidFill>
            </a:endParaRPr>
          </a:p>
        </p:txBody>
      </p:sp>
    </p:spTree>
    <p:extLst>
      <p:ext uri="{BB962C8B-B14F-4D97-AF65-F5344CB8AC3E}">
        <p14:creationId xmlns:p14="http://schemas.microsoft.com/office/powerpoint/2010/main" val="17819918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No </a:t>
            </a:r>
            <a:r>
              <a:rPr lang="en-GB" dirty="0" smtClean="0"/>
              <a:t>exclusive definition</a:t>
            </a:r>
            <a:r>
              <a:rPr lang="en-GB" dirty="0" smtClean="0"/>
              <a:t>: </a:t>
            </a:r>
            <a:r>
              <a:rPr lang="en-GB" dirty="0" smtClean="0"/>
              <a:t>but providing a clear outset of what is included</a:t>
            </a:r>
            <a:endParaRPr lang="en-GB" dirty="0"/>
          </a:p>
        </p:txBody>
      </p:sp>
      <p:sp>
        <p:nvSpPr>
          <p:cNvPr id="4" name="Slide Number Placeholder 3"/>
          <p:cNvSpPr>
            <a:spLocks noGrp="1"/>
          </p:cNvSpPr>
          <p:nvPr>
            <p:ph type="sldNum" sz="quarter" idx="10"/>
          </p:nvPr>
        </p:nvSpPr>
        <p:spPr/>
        <p:txBody>
          <a:bodyPr/>
          <a:lstStyle/>
          <a:p>
            <a:fld id="{B866114D-EBD6-4789-9D00-F70B066BF926}" type="slidenum">
              <a:rPr lang="nl-NL" smtClean="0"/>
              <a:t>6</a:t>
            </a:fld>
            <a:endParaRPr lang="nl-NL"/>
          </a:p>
        </p:txBody>
      </p:sp>
    </p:spTree>
    <p:extLst>
      <p:ext uri="{BB962C8B-B14F-4D97-AF65-F5344CB8AC3E}">
        <p14:creationId xmlns:p14="http://schemas.microsoft.com/office/powerpoint/2010/main" val="24423240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GB" noProof="0" dirty="0" smtClean="0"/>
              <a:t>Overall the outcomes demonstrate chaos and uncertainty. </a:t>
            </a:r>
          </a:p>
          <a:p>
            <a:endParaRPr lang="en-GB" noProof="0" dirty="0" smtClean="0"/>
          </a:p>
          <a:p>
            <a:r>
              <a:rPr lang="en-GB" noProof="0" dirty="0" smtClean="0"/>
              <a:t>Research funding</a:t>
            </a:r>
            <a:r>
              <a:rPr lang="en-GB" baseline="0" noProof="0" dirty="0" smtClean="0"/>
              <a:t> organisations and research </a:t>
            </a:r>
            <a:r>
              <a:rPr lang="en-GB" noProof="0" dirty="0" smtClean="0"/>
              <a:t>performing organisations alike,</a:t>
            </a:r>
            <a:r>
              <a:rPr lang="en-GB" baseline="0" noProof="0" dirty="0" smtClean="0"/>
              <a:t> acknowledge that a data management plan can only work if the required actions can be performed by an available RD infrastructure and services (e.g. storage, </a:t>
            </a:r>
            <a:r>
              <a:rPr lang="en-GB" baseline="0" noProof="0" dirty="0" err="1" smtClean="0"/>
              <a:t>ltp</a:t>
            </a:r>
            <a:r>
              <a:rPr lang="en-GB" baseline="0" noProof="0" dirty="0" smtClean="0"/>
              <a:t>) </a:t>
            </a:r>
            <a:r>
              <a:rPr lang="en-GB" noProof="0" dirty="0" smtClean="0"/>
              <a:t> </a:t>
            </a:r>
            <a:endParaRPr lang="en-GB" baseline="0" noProof="0" dirty="0" smtClean="0"/>
          </a:p>
          <a:p>
            <a:endParaRPr lang="en-GB" baseline="0" noProof="0" dirty="0" smtClean="0"/>
          </a:p>
          <a:p>
            <a:r>
              <a:rPr lang="en-GB" baseline="0" noProof="0" dirty="0" smtClean="0"/>
              <a:t>However, the funding of both RDM and the related infrastructure not coordinated in a </a:t>
            </a:r>
            <a:r>
              <a:rPr lang="en-GB" baseline="0" noProof="0" dirty="0" smtClean="0"/>
              <a:t>proper </a:t>
            </a:r>
            <a:r>
              <a:rPr lang="en-GB" baseline="0" noProof="0" dirty="0" smtClean="0"/>
              <a:t>way   </a:t>
            </a:r>
          </a:p>
          <a:p>
            <a:endParaRPr lang="en-GB" baseline="0" noProof="0" dirty="0" smtClean="0"/>
          </a:p>
          <a:p>
            <a:endParaRPr lang="en-GB" noProof="0" dirty="0"/>
          </a:p>
        </p:txBody>
      </p:sp>
      <p:sp>
        <p:nvSpPr>
          <p:cNvPr id="4" name="Tijdelijke aanduiding voor dianummer 3"/>
          <p:cNvSpPr>
            <a:spLocks noGrp="1"/>
          </p:cNvSpPr>
          <p:nvPr>
            <p:ph type="sldNum" sz="quarter" idx="10"/>
          </p:nvPr>
        </p:nvSpPr>
        <p:spPr/>
        <p:txBody>
          <a:bodyPr/>
          <a:lstStyle/>
          <a:p>
            <a:fld id="{B866114D-EBD6-4789-9D00-F70B066BF926}" type="slidenum">
              <a:rPr lang="nl-NL" smtClean="0">
                <a:solidFill>
                  <a:prstClr val="black"/>
                </a:solidFill>
              </a:rPr>
              <a:pPr/>
              <a:t>7</a:t>
            </a:fld>
            <a:endParaRPr lang="nl-NL">
              <a:solidFill>
                <a:prstClr val="black"/>
              </a:solidFill>
            </a:endParaRPr>
          </a:p>
        </p:txBody>
      </p:sp>
    </p:spTree>
    <p:extLst>
      <p:ext uri="{BB962C8B-B14F-4D97-AF65-F5344CB8AC3E}">
        <p14:creationId xmlns:p14="http://schemas.microsoft.com/office/powerpoint/2010/main" val="39134167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GB" noProof="0" dirty="0" smtClean="0"/>
              <a:t>Overall the RD infrastructure</a:t>
            </a:r>
            <a:r>
              <a:rPr lang="en-GB" baseline="0" noProof="0" dirty="0" smtClean="0"/>
              <a:t> and services offered are of great variety, originating from very different ideas about the scope of the providers’ role and responsibility. Far from ideal to agree and work on a common stricture! </a:t>
            </a:r>
          </a:p>
          <a:p>
            <a:endParaRPr lang="en-GB" baseline="0" noProof="0" dirty="0" smtClean="0"/>
          </a:p>
          <a:p>
            <a:r>
              <a:rPr lang="en-GB" baseline="0" noProof="0" dirty="0" smtClean="0"/>
              <a:t>Imagine how to secure a sustainable RDM solution in such a kaleidoscopic world; imagine how to get such varied offerings together to agree on a coordinated </a:t>
            </a:r>
            <a:r>
              <a:rPr lang="en-GB" baseline="0" noProof="0" dirty="0" smtClean="0"/>
              <a:t>infrastructure. Challenge is to coordinate organisation that themselves are not coordinated or coordinated in different ways.</a:t>
            </a:r>
            <a:r>
              <a:rPr lang="en-GB" noProof="0" dirty="0" smtClean="0"/>
              <a:t> </a:t>
            </a:r>
            <a:endParaRPr lang="en-GB" noProof="0" dirty="0" smtClean="0"/>
          </a:p>
          <a:p>
            <a:endParaRPr lang="en-GB" noProof="0" dirty="0"/>
          </a:p>
        </p:txBody>
      </p:sp>
      <p:sp>
        <p:nvSpPr>
          <p:cNvPr id="4" name="Tijdelijke aanduiding voor dianummer 3"/>
          <p:cNvSpPr>
            <a:spLocks noGrp="1"/>
          </p:cNvSpPr>
          <p:nvPr>
            <p:ph type="sldNum" sz="quarter" idx="10"/>
          </p:nvPr>
        </p:nvSpPr>
        <p:spPr/>
        <p:txBody>
          <a:bodyPr/>
          <a:lstStyle/>
          <a:p>
            <a:fld id="{B866114D-EBD6-4789-9D00-F70B066BF926}" type="slidenum">
              <a:rPr lang="nl-NL" smtClean="0">
                <a:solidFill>
                  <a:prstClr val="black"/>
                </a:solidFill>
              </a:rPr>
              <a:pPr/>
              <a:t>8</a:t>
            </a:fld>
            <a:endParaRPr lang="nl-NL">
              <a:solidFill>
                <a:prstClr val="black"/>
              </a:solidFill>
            </a:endParaRPr>
          </a:p>
        </p:txBody>
      </p:sp>
    </p:spTree>
    <p:extLst>
      <p:ext uri="{BB962C8B-B14F-4D97-AF65-F5344CB8AC3E}">
        <p14:creationId xmlns:p14="http://schemas.microsoft.com/office/powerpoint/2010/main" val="17967397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GB" noProof="0" dirty="0" smtClean="0"/>
              <a:t>The standard funding available is usually not specifically </a:t>
            </a:r>
            <a:r>
              <a:rPr lang="en-GB" baseline="0" noProof="0" dirty="0" smtClean="0"/>
              <a:t>aimed at</a:t>
            </a:r>
            <a:r>
              <a:rPr lang="en-GB" noProof="0" dirty="0" smtClean="0"/>
              <a:t> RDM, let alone at establishing</a:t>
            </a:r>
            <a:r>
              <a:rPr lang="en-GB" baseline="0" noProof="0" dirty="0" smtClean="0"/>
              <a:t> the required DR Infrastructure</a:t>
            </a:r>
          </a:p>
          <a:p>
            <a:endParaRPr lang="en-GB" baseline="0" noProof="0" dirty="0" smtClean="0"/>
          </a:p>
          <a:p>
            <a:r>
              <a:rPr lang="en-GB" baseline="0" noProof="0" dirty="0" smtClean="0"/>
              <a:t>This is not a new finding! For many years all agree that RDM and RDI require targeted and coordinated funding, </a:t>
            </a:r>
            <a:r>
              <a:rPr lang="en-GB" noProof="0" dirty="0" smtClean="0"/>
              <a:t> </a:t>
            </a:r>
            <a:endParaRPr lang="en-GB" noProof="0" dirty="0"/>
          </a:p>
        </p:txBody>
      </p:sp>
      <p:sp>
        <p:nvSpPr>
          <p:cNvPr id="4" name="Tijdelijke aanduiding voor dianummer 3"/>
          <p:cNvSpPr>
            <a:spLocks noGrp="1"/>
          </p:cNvSpPr>
          <p:nvPr>
            <p:ph type="sldNum" sz="quarter" idx="10"/>
          </p:nvPr>
        </p:nvSpPr>
        <p:spPr/>
        <p:txBody>
          <a:bodyPr/>
          <a:lstStyle/>
          <a:p>
            <a:fld id="{B866114D-EBD6-4789-9D00-F70B066BF926}" type="slidenum">
              <a:rPr lang="nl-NL" smtClean="0">
                <a:solidFill>
                  <a:prstClr val="black"/>
                </a:solidFill>
              </a:rPr>
              <a:pPr/>
              <a:t>9</a:t>
            </a:fld>
            <a:endParaRPr lang="nl-NL">
              <a:solidFill>
                <a:prstClr val="black"/>
              </a:solidFill>
            </a:endParaRPr>
          </a:p>
        </p:txBody>
      </p:sp>
    </p:spTree>
    <p:extLst>
      <p:ext uri="{BB962C8B-B14F-4D97-AF65-F5344CB8AC3E}">
        <p14:creationId xmlns:p14="http://schemas.microsoft.com/office/powerpoint/2010/main" val="27432277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GB" noProof="0" dirty="0" smtClean="0"/>
              <a:t>The existing landscape of uncoordinated</a:t>
            </a:r>
            <a:r>
              <a:rPr lang="en-GB" baseline="0" noProof="0" dirty="0" smtClean="0"/>
              <a:t>, unconnected actors make it impossible to use funding (money, usually the means to get things done) to respond to emerging needs or find common (efficient and effective) solutions. Developments such as multi-disciplinary research, increased number of data, open sharing of data, are not met with solutions! </a:t>
            </a:r>
          </a:p>
          <a:p>
            <a:endParaRPr lang="en-GB" baseline="0" noProof="0" dirty="0" smtClean="0"/>
          </a:p>
          <a:p>
            <a:r>
              <a:rPr lang="en-GB" baseline="0" noProof="0" dirty="0" smtClean="0"/>
              <a:t>Funding being project based </a:t>
            </a:r>
            <a:r>
              <a:rPr lang="en-GB" baseline="0" noProof="0" dirty="0" smtClean="0"/>
              <a:t>(as is still the way research is funded) ignores </a:t>
            </a:r>
            <a:r>
              <a:rPr lang="en-GB" baseline="0" noProof="0" dirty="0" smtClean="0"/>
              <a:t>that issues around management of research data often occur after the research project is completed. What to do with the data, who is responsible, how to find and share in the long run</a:t>
            </a:r>
            <a:r>
              <a:rPr lang="en-GB" baseline="0" noProof="0" dirty="0" smtClean="0"/>
              <a:t>). How to keep a infrastructure intact to allow for re-use?</a:t>
            </a:r>
            <a:endParaRPr lang="en-GB" baseline="0" noProof="0" dirty="0" smtClean="0"/>
          </a:p>
          <a:p>
            <a:endParaRPr lang="en-GB" baseline="0" noProof="0" dirty="0" smtClean="0"/>
          </a:p>
          <a:p>
            <a:r>
              <a:rPr lang="en-GB" baseline="0" noProof="0" dirty="0" smtClean="0"/>
              <a:t>National and European funders are in a position that they could address the issue and work on a coordination framework.</a:t>
            </a:r>
          </a:p>
          <a:p>
            <a:r>
              <a:rPr lang="en-GB" baseline="0" noProof="0" dirty="0" smtClean="0"/>
              <a:t>In some disciplines private funding is significant – and both private as well as public research needs good RDI supporting RDM – so all </a:t>
            </a:r>
            <a:r>
              <a:rPr lang="en-GB" baseline="0" noProof="0" dirty="0" err="1" smtClean="0"/>
              <a:t>th</a:t>
            </a:r>
            <a:r>
              <a:rPr lang="en-GB" baseline="0" noProof="0" dirty="0" smtClean="0"/>
              <a:t> more reason to bring them together!</a:t>
            </a:r>
            <a:endParaRPr lang="en-GB" noProof="0" dirty="0"/>
          </a:p>
        </p:txBody>
      </p:sp>
      <p:sp>
        <p:nvSpPr>
          <p:cNvPr id="4" name="Tijdelijke aanduiding voor dianummer 3"/>
          <p:cNvSpPr>
            <a:spLocks noGrp="1"/>
          </p:cNvSpPr>
          <p:nvPr>
            <p:ph type="sldNum" sz="quarter" idx="10"/>
          </p:nvPr>
        </p:nvSpPr>
        <p:spPr/>
        <p:txBody>
          <a:bodyPr/>
          <a:lstStyle/>
          <a:p>
            <a:fld id="{B866114D-EBD6-4789-9D00-F70B066BF926}" type="slidenum">
              <a:rPr lang="nl-NL" smtClean="0">
                <a:solidFill>
                  <a:prstClr val="black"/>
                </a:solidFill>
              </a:rPr>
              <a:pPr/>
              <a:t>10</a:t>
            </a:fld>
            <a:endParaRPr lang="nl-NL">
              <a:solidFill>
                <a:prstClr val="black"/>
              </a:solidFill>
            </a:endParaRPr>
          </a:p>
        </p:txBody>
      </p:sp>
    </p:spTree>
    <p:extLst>
      <p:ext uri="{BB962C8B-B14F-4D97-AF65-F5344CB8AC3E}">
        <p14:creationId xmlns:p14="http://schemas.microsoft.com/office/powerpoint/2010/main" val="423893181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sp>
        <p:nvSpPr>
          <p:cNvPr id="192514" name="Rectangle 1026"/>
          <p:cNvSpPr>
            <a:spLocks noGrp="1" noChangeArrowheads="1"/>
          </p:cNvSpPr>
          <p:nvPr>
            <p:ph type="ctrTitle"/>
          </p:nvPr>
        </p:nvSpPr>
        <p:spPr>
          <a:xfrm>
            <a:off x="700582" y="4312980"/>
            <a:ext cx="7773661" cy="1325217"/>
          </a:xfrm>
        </p:spPr>
        <p:txBody>
          <a:bodyPr/>
          <a:lstStyle>
            <a:lvl1pPr algn="ctr">
              <a:defRPr/>
            </a:lvl1pPr>
          </a:lstStyle>
          <a:p>
            <a:pPr lvl="0"/>
            <a:r>
              <a:rPr lang="nl-NL" altLang="nl-NL" noProof="0" smtClean="0"/>
              <a:t>Title</a:t>
            </a:r>
          </a:p>
        </p:txBody>
      </p:sp>
      <p:sp>
        <p:nvSpPr>
          <p:cNvPr id="192515" name="Rectangle 1027"/>
          <p:cNvSpPr>
            <a:spLocks noGrp="1" noChangeArrowheads="1"/>
          </p:cNvSpPr>
          <p:nvPr>
            <p:ph type="subTitle" idx="1"/>
          </p:nvPr>
        </p:nvSpPr>
        <p:spPr>
          <a:xfrm>
            <a:off x="201769" y="5710484"/>
            <a:ext cx="6053031" cy="1100834"/>
          </a:xfrm>
        </p:spPr>
        <p:txBody>
          <a:bodyPr/>
          <a:lstStyle>
            <a:lvl1pPr marL="0" indent="0" algn="ctr">
              <a:buFontTx/>
              <a:buNone/>
              <a:defRPr/>
            </a:lvl1pPr>
          </a:lstStyle>
          <a:p>
            <a:pPr lvl="0"/>
            <a:r>
              <a:rPr lang="nl-NL" altLang="nl-NL" noProof="0" smtClean="0"/>
              <a:t>Subtitle</a:t>
            </a:r>
          </a:p>
        </p:txBody>
      </p:sp>
      <p:pic>
        <p:nvPicPr>
          <p:cNvPr id="192521" name="Picture 1033" descr="KEO_dekoration"/>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
            <a:ext cx="9144000" cy="4177447"/>
          </a:xfrm>
          <a:prstGeom prst="rect">
            <a:avLst/>
          </a:prstGeom>
          <a:noFill/>
          <a:extLst>
            <a:ext uri="{909E8E84-426E-40dd-AFC4-6F175D3DCCD1}">
              <a14:hiddenFill xmlns="" xmlns:a14="http://schemas.microsoft.com/office/drawing/2010/main">
                <a:solidFill>
                  <a:srgbClr val="FFFFFF"/>
                </a:solidFill>
              </a14:hiddenFill>
            </a:ext>
          </a:extLst>
        </p:spPr>
      </p:pic>
      <p:pic>
        <p:nvPicPr>
          <p:cNvPr id="192522" name="Picture 1034"/>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097870" y="5820415"/>
            <a:ext cx="2838759" cy="902051"/>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16574771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Titelstijl van model bewerken</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GB"/>
          </a:p>
        </p:txBody>
      </p:sp>
      <p:sp>
        <p:nvSpPr>
          <p:cNvPr id="4" name="Rectangle 5"/>
          <p:cNvSpPr>
            <a:spLocks noGrp="1" noChangeArrowheads="1"/>
          </p:cNvSpPr>
          <p:nvPr>
            <p:ph type="ftr" sz="quarter" idx="11"/>
          </p:nvPr>
        </p:nvSpPr>
        <p:spPr>
          <a:ln/>
        </p:spPr>
        <p:txBody>
          <a:bodyPr/>
          <a:lstStyle>
            <a:lvl1pPr>
              <a:defRPr/>
            </a:lvl1pPr>
          </a:lstStyle>
          <a:p>
            <a:pPr>
              <a:defRPr/>
            </a:pPr>
            <a:r>
              <a:rPr lang="nl-NL" smtClean="0"/>
              <a:t>Brussels, 22 June 2009</a:t>
            </a:r>
            <a:endParaRPr lang="da-DK"/>
          </a:p>
        </p:txBody>
      </p:sp>
      <p:sp>
        <p:nvSpPr>
          <p:cNvPr id="5" name="Rectangle 6"/>
          <p:cNvSpPr>
            <a:spLocks noGrp="1" noChangeArrowheads="1"/>
          </p:cNvSpPr>
          <p:nvPr>
            <p:ph type="sldNum" sz="quarter" idx="12"/>
          </p:nvPr>
        </p:nvSpPr>
        <p:spPr>
          <a:ln/>
        </p:spPr>
        <p:txBody>
          <a:bodyPr/>
          <a:lstStyle>
            <a:lvl1pPr>
              <a:defRPr/>
            </a:lvl1pPr>
          </a:lstStyle>
          <a:p>
            <a:pPr>
              <a:defRPr/>
            </a:pPr>
            <a:fld id="{5EA0EE5D-93CD-4825-AB1E-3BAF6F8F9F34}" type="slidenum">
              <a:rPr lang="da-DK"/>
              <a:pPr>
                <a:defRPr/>
              </a:pPr>
              <a:t>‹#›</a:t>
            </a:fld>
            <a:endParaRPr lang="da-DK"/>
          </a:p>
        </p:txBody>
      </p:sp>
    </p:spTree>
    <p:extLst>
      <p:ext uri="{BB962C8B-B14F-4D97-AF65-F5344CB8AC3E}">
        <p14:creationId xmlns:p14="http://schemas.microsoft.com/office/powerpoint/2010/main" val="1882999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p>
        </p:txBody>
      </p:sp>
      <p:sp>
        <p:nvSpPr>
          <p:cNvPr id="3" name="Rectangle 5"/>
          <p:cNvSpPr>
            <a:spLocks noGrp="1" noChangeArrowheads="1"/>
          </p:cNvSpPr>
          <p:nvPr>
            <p:ph type="ftr" sz="quarter" idx="11"/>
          </p:nvPr>
        </p:nvSpPr>
        <p:spPr>
          <a:ln/>
        </p:spPr>
        <p:txBody>
          <a:bodyPr/>
          <a:lstStyle>
            <a:lvl1pPr>
              <a:defRPr/>
            </a:lvl1pPr>
          </a:lstStyle>
          <a:p>
            <a:pPr>
              <a:defRPr/>
            </a:pPr>
            <a:r>
              <a:rPr lang="nl-NL" smtClean="0"/>
              <a:t>Brussels, 22 June 2009</a:t>
            </a:r>
            <a:endParaRPr lang="da-DK"/>
          </a:p>
        </p:txBody>
      </p:sp>
      <p:sp>
        <p:nvSpPr>
          <p:cNvPr id="4" name="Rectangle 6"/>
          <p:cNvSpPr>
            <a:spLocks noGrp="1" noChangeArrowheads="1"/>
          </p:cNvSpPr>
          <p:nvPr>
            <p:ph type="sldNum" sz="quarter" idx="12"/>
          </p:nvPr>
        </p:nvSpPr>
        <p:spPr>
          <a:ln/>
        </p:spPr>
        <p:txBody>
          <a:bodyPr/>
          <a:lstStyle>
            <a:lvl1pPr>
              <a:defRPr/>
            </a:lvl1pPr>
          </a:lstStyle>
          <a:p>
            <a:pPr>
              <a:defRPr/>
            </a:pPr>
            <a:fld id="{EB6F6B3E-8E35-4A0C-B852-93B23D047F13}" type="slidenum">
              <a:rPr lang="da-DK"/>
              <a:pPr>
                <a:defRPr/>
              </a:pPr>
              <a:t>‹#›</a:t>
            </a:fld>
            <a:endParaRPr lang="da-DK"/>
          </a:p>
        </p:txBody>
      </p:sp>
    </p:spTree>
    <p:extLst>
      <p:ext uri="{BB962C8B-B14F-4D97-AF65-F5344CB8AC3E}">
        <p14:creationId xmlns:p14="http://schemas.microsoft.com/office/powerpoint/2010/main" val="23171745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6780" y="272574"/>
            <a:ext cx="3008301" cy="1162577"/>
          </a:xfrm>
        </p:spPr>
        <p:txBody>
          <a:bodyPr anchor="b"/>
          <a:lstStyle>
            <a:lvl1pPr algn="l">
              <a:defRPr sz="1765" b="1"/>
            </a:lvl1pPr>
          </a:lstStyle>
          <a:p>
            <a:r>
              <a:rPr lang="nl-NL" smtClean="0"/>
              <a:t>Titelstijl van model bewerken</a:t>
            </a:r>
            <a:endParaRPr lang="en-GB"/>
          </a:p>
        </p:txBody>
      </p:sp>
      <p:sp>
        <p:nvSpPr>
          <p:cNvPr id="3" name="Tijdelijke aanduiding voor inhoud 2"/>
          <p:cNvSpPr>
            <a:spLocks noGrp="1"/>
          </p:cNvSpPr>
          <p:nvPr>
            <p:ph idx="1"/>
          </p:nvPr>
        </p:nvSpPr>
        <p:spPr>
          <a:xfrm>
            <a:off x="3574372" y="272574"/>
            <a:ext cx="5112849" cy="5853545"/>
          </a:xfrm>
        </p:spPr>
        <p:txBody>
          <a:bodyPr/>
          <a:lstStyle>
            <a:lvl1pPr>
              <a:defRPr sz="2824"/>
            </a:lvl1pPr>
            <a:lvl2pPr>
              <a:defRPr sz="2471"/>
            </a:lvl2pPr>
            <a:lvl3pPr>
              <a:defRPr sz="2118"/>
            </a:lvl3pPr>
            <a:lvl4pPr>
              <a:defRPr sz="1765"/>
            </a:lvl4pPr>
            <a:lvl5pPr>
              <a:defRPr sz="1765"/>
            </a:lvl5pPr>
            <a:lvl6pPr>
              <a:defRPr sz="1765"/>
            </a:lvl6pPr>
            <a:lvl7pPr>
              <a:defRPr sz="1765"/>
            </a:lvl7pPr>
            <a:lvl8pPr>
              <a:defRPr sz="1765"/>
            </a:lvl8pPr>
            <a:lvl9pPr>
              <a:defRPr sz="1765"/>
            </a:lvl9pPr>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GB"/>
          </a:p>
        </p:txBody>
      </p:sp>
      <p:sp>
        <p:nvSpPr>
          <p:cNvPr id="4" name="Tijdelijke aanduiding voor tekst 3"/>
          <p:cNvSpPr>
            <a:spLocks noGrp="1"/>
          </p:cNvSpPr>
          <p:nvPr>
            <p:ph type="body" sz="half" idx="2"/>
          </p:nvPr>
        </p:nvSpPr>
        <p:spPr>
          <a:xfrm>
            <a:off x="456780" y="1435151"/>
            <a:ext cx="3008301" cy="4690968"/>
          </a:xfrm>
        </p:spPr>
        <p:txBody>
          <a:bodyPr/>
          <a:lstStyle>
            <a:lvl1pPr marL="0" indent="0">
              <a:buNone/>
              <a:defRPr sz="1236"/>
            </a:lvl1pPr>
            <a:lvl2pPr marL="403525" indent="0">
              <a:buNone/>
              <a:defRPr sz="1059"/>
            </a:lvl2pPr>
            <a:lvl3pPr marL="807049" indent="0">
              <a:buNone/>
              <a:defRPr sz="883"/>
            </a:lvl3pPr>
            <a:lvl4pPr marL="1210574" indent="0">
              <a:buNone/>
              <a:defRPr sz="794"/>
            </a:lvl4pPr>
            <a:lvl5pPr marL="1614099" indent="0">
              <a:buNone/>
              <a:defRPr sz="794"/>
            </a:lvl5pPr>
            <a:lvl6pPr marL="2017624" indent="0">
              <a:buNone/>
              <a:defRPr sz="794"/>
            </a:lvl6pPr>
            <a:lvl7pPr marL="2421148" indent="0">
              <a:buNone/>
              <a:defRPr sz="794"/>
            </a:lvl7pPr>
            <a:lvl8pPr marL="2824673" indent="0">
              <a:buNone/>
              <a:defRPr sz="794"/>
            </a:lvl8pPr>
            <a:lvl9pPr marL="3228198" indent="0">
              <a:buNone/>
              <a:defRPr sz="794"/>
            </a:lvl9pPr>
          </a:lstStyle>
          <a:p>
            <a:pPr lvl="0"/>
            <a:r>
              <a:rPr lang="nl-NL" smtClean="0"/>
              <a:t>Klik om de tekststijl van het model te bewerken</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r>
              <a:rPr lang="nl-NL" smtClean="0"/>
              <a:t>Brussels, 22 June 2009</a:t>
            </a:r>
            <a:endParaRPr lang="da-DK"/>
          </a:p>
        </p:txBody>
      </p:sp>
      <p:sp>
        <p:nvSpPr>
          <p:cNvPr id="7" name="Rectangle 6"/>
          <p:cNvSpPr>
            <a:spLocks noGrp="1" noChangeArrowheads="1"/>
          </p:cNvSpPr>
          <p:nvPr>
            <p:ph type="sldNum" sz="quarter" idx="12"/>
          </p:nvPr>
        </p:nvSpPr>
        <p:spPr>
          <a:ln/>
        </p:spPr>
        <p:txBody>
          <a:bodyPr/>
          <a:lstStyle>
            <a:lvl1pPr>
              <a:defRPr/>
            </a:lvl1pPr>
          </a:lstStyle>
          <a:p>
            <a:pPr>
              <a:defRPr/>
            </a:pPr>
            <a:fld id="{35F2606B-A51D-4D0E-A871-7DF99B691477}" type="slidenum">
              <a:rPr lang="da-DK"/>
              <a:pPr>
                <a:defRPr/>
              </a:pPr>
              <a:t>‹#›</a:t>
            </a:fld>
            <a:endParaRPr lang="da-DK"/>
          </a:p>
        </p:txBody>
      </p:sp>
    </p:spTree>
    <p:extLst>
      <p:ext uri="{BB962C8B-B14F-4D97-AF65-F5344CB8AC3E}">
        <p14:creationId xmlns:p14="http://schemas.microsoft.com/office/powerpoint/2010/main" val="21220428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090" y="4800901"/>
            <a:ext cx="5486960" cy="566229"/>
          </a:xfrm>
        </p:spPr>
        <p:txBody>
          <a:bodyPr anchor="b"/>
          <a:lstStyle>
            <a:lvl1pPr algn="l">
              <a:defRPr sz="1765" b="1"/>
            </a:lvl1pPr>
          </a:lstStyle>
          <a:p>
            <a:r>
              <a:rPr lang="nl-NL" smtClean="0"/>
              <a:t>Titelstijl van model bewerken</a:t>
            </a:r>
            <a:endParaRPr lang="en-GB"/>
          </a:p>
        </p:txBody>
      </p:sp>
      <p:sp>
        <p:nvSpPr>
          <p:cNvPr id="3" name="Tijdelijke aanduiding voor afbeelding 2"/>
          <p:cNvSpPr>
            <a:spLocks noGrp="1"/>
          </p:cNvSpPr>
          <p:nvPr>
            <p:ph type="pic" idx="1"/>
          </p:nvPr>
        </p:nvSpPr>
        <p:spPr>
          <a:xfrm>
            <a:off x="1792090" y="612913"/>
            <a:ext cx="5486960" cy="4114198"/>
          </a:xfrm>
        </p:spPr>
        <p:txBody>
          <a:bodyPr/>
          <a:lstStyle>
            <a:lvl1pPr marL="0" indent="0">
              <a:buNone/>
              <a:defRPr sz="2824"/>
            </a:lvl1pPr>
            <a:lvl2pPr marL="403525" indent="0">
              <a:buNone/>
              <a:defRPr sz="2471"/>
            </a:lvl2pPr>
            <a:lvl3pPr marL="807049" indent="0">
              <a:buNone/>
              <a:defRPr sz="2118"/>
            </a:lvl3pPr>
            <a:lvl4pPr marL="1210574" indent="0">
              <a:buNone/>
              <a:defRPr sz="1765"/>
            </a:lvl4pPr>
            <a:lvl5pPr marL="1614099" indent="0">
              <a:buNone/>
              <a:defRPr sz="1765"/>
            </a:lvl5pPr>
            <a:lvl6pPr marL="2017624" indent="0">
              <a:buNone/>
              <a:defRPr sz="1765"/>
            </a:lvl6pPr>
            <a:lvl7pPr marL="2421148" indent="0">
              <a:buNone/>
              <a:defRPr sz="1765"/>
            </a:lvl7pPr>
            <a:lvl8pPr marL="2824673" indent="0">
              <a:buNone/>
              <a:defRPr sz="1765"/>
            </a:lvl8pPr>
            <a:lvl9pPr marL="3228198" indent="0">
              <a:buNone/>
              <a:defRPr sz="1765"/>
            </a:lvl9pPr>
          </a:lstStyle>
          <a:p>
            <a:pPr lvl="0"/>
            <a:endParaRPr lang="en-GB" noProof="0" smtClean="0"/>
          </a:p>
        </p:txBody>
      </p:sp>
      <p:sp>
        <p:nvSpPr>
          <p:cNvPr id="4" name="Tijdelijke aanduiding voor tekst 3"/>
          <p:cNvSpPr>
            <a:spLocks noGrp="1"/>
          </p:cNvSpPr>
          <p:nvPr>
            <p:ph type="body" sz="half" idx="2"/>
          </p:nvPr>
        </p:nvSpPr>
        <p:spPr>
          <a:xfrm>
            <a:off x="1792090" y="5367131"/>
            <a:ext cx="5486960" cy="805672"/>
          </a:xfrm>
        </p:spPr>
        <p:txBody>
          <a:bodyPr/>
          <a:lstStyle>
            <a:lvl1pPr marL="0" indent="0">
              <a:buNone/>
              <a:defRPr sz="1236"/>
            </a:lvl1pPr>
            <a:lvl2pPr marL="403525" indent="0">
              <a:buNone/>
              <a:defRPr sz="1059"/>
            </a:lvl2pPr>
            <a:lvl3pPr marL="807049" indent="0">
              <a:buNone/>
              <a:defRPr sz="883"/>
            </a:lvl3pPr>
            <a:lvl4pPr marL="1210574" indent="0">
              <a:buNone/>
              <a:defRPr sz="794"/>
            </a:lvl4pPr>
            <a:lvl5pPr marL="1614099" indent="0">
              <a:buNone/>
              <a:defRPr sz="794"/>
            </a:lvl5pPr>
            <a:lvl6pPr marL="2017624" indent="0">
              <a:buNone/>
              <a:defRPr sz="794"/>
            </a:lvl6pPr>
            <a:lvl7pPr marL="2421148" indent="0">
              <a:buNone/>
              <a:defRPr sz="794"/>
            </a:lvl7pPr>
            <a:lvl8pPr marL="2824673" indent="0">
              <a:buNone/>
              <a:defRPr sz="794"/>
            </a:lvl8pPr>
            <a:lvl9pPr marL="3228198" indent="0">
              <a:buNone/>
              <a:defRPr sz="794"/>
            </a:lvl9pPr>
          </a:lstStyle>
          <a:p>
            <a:pPr lvl="0"/>
            <a:r>
              <a:rPr lang="nl-NL" smtClean="0"/>
              <a:t>Klik om de tekststijl van het model te bewerken</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r>
              <a:rPr lang="nl-NL" smtClean="0"/>
              <a:t>Brussels, 22 June 2009</a:t>
            </a:r>
            <a:endParaRPr lang="da-DK"/>
          </a:p>
        </p:txBody>
      </p:sp>
      <p:sp>
        <p:nvSpPr>
          <p:cNvPr id="7" name="Rectangle 6"/>
          <p:cNvSpPr>
            <a:spLocks noGrp="1" noChangeArrowheads="1"/>
          </p:cNvSpPr>
          <p:nvPr>
            <p:ph type="sldNum" sz="quarter" idx="12"/>
          </p:nvPr>
        </p:nvSpPr>
        <p:spPr>
          <a:ln/>
        </p:spPr>
        <p:txBody>
          <a:bodyPr/>
          <a:lstStyle>
            <a:lvl1pPr>
              <a:defRPr/>
            </a:lvl1pPr>
          </a:lstStyle>
          <a:p>
            <a:pPr>
              <a:defRPr/>
            </a:pPr>
            <a:fld id="{96D332D4-E21C-485C-A9BA-183D775E1481}" type="slidenum">
              <a:rPr lang="da-DK"/>
              <a:pPr>
                <a:defRPr/>
              </a:pPr>
              <a:t>‹#›</a:t>
            </a:fld>
            <a:endParaRPr lang="da-DK"/>
          </a:p>
        </p:txBody>
      </p:sp>
    </p:spTree>
    <p:extLst>
      <p:ext uri="{BB962C8B-B14F-4D97-AF65-F5344CB8AC3E}">
        <p14:creationId xmlns:p14="http://schemas.microsoft.com/office/powerpoint/2010/main" val="32817228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Titelstijl van model bewerken</a:t>
            </a:r>
            <a:endParaRPr lang="en-GB"/>
          </a:p>
        </p:txBody>
      </p:sp>
      <p:sp>
        <p:nvSpPr>
          <p:cNvPr id="3" name="Tijdelijke aanduiding voor verticale tekst 2"/>
          <p:cNvSpPr>
            <a:spLocks noGrp="1"/>
          </p:cNvSpPr>
          <p:nvPr>
            <p:ph type="body" orient="vert" idx="1"/>
          </p:nvPr>
        </p:nvSpPr>
        <p:spPr/>
        <p:txBody>
          <a:bodyPr vert="eaVert"/>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r>
              <a:rPr lang="nl-NL" smtClean="0"/>
              <a:t>Brussels, 22 June 2009</a:t>
            </a:r>
            <a:endParaRPr lang="da-DK"/>
          </a:p>
        </p:txBody>
      </p:sp>
      <p:sp>
        <p:nvSpPr>
          <p:cNvPr id="6" name="Rectangle 6"/>
          <p:cNvSpPr>
            <a:spLocks noGrp="1" noChangeArrowheads="1"/>
          </p:cNvSpPr>
          <p:nvPr>
            <p:ph type="sldNum" sz="quarter" idx="12"/>
          </p:nvPr>
        </p:nvSpPr>
        <p:spPr>
          <a:ln/>
        </p:spPr>
        <p:txBody>
          <a:bodyPr/>
          <a:lstStyle>
            <a:lvl1pPr>
              <a:defRPr/>
            </a:lvl1pPr>
          </a:lstStyle>
          <a:p>
            <a:pPr>
              <a:defRPr/>
            </a:pPr>
            <a:fld id="{F12C6C48-2E02-4689-880E-2B87932C3027}" type="slidenum">
              <a:rPr lang="da-DK"/>
              <a:pPr>
                <a:defRPr/>
              </a:pPr>
              <a:t>‹#›</a:t>
            </a:fld>
            <a:endParaRPr lang="da-DK"/>
          </a:p>
        </p:txBody>
      </p:sp>
    </p:spTree>
    <p:extLst>
      <p:ext uri="{BB962C8B-B14F-4D97-AF65-F5344CB8AC3E}">
        <p14:creationId xmlns:p14="http://schemas.microsoft.com/office/powerpoint/2010/main" val="10293296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174933" y="795130"/>
            <a:ext cx="1828519" cy="5300870"/>
          </a:xfrm>
        </p:spPr>
        <p:txBody>
          <a:bodyPr vert="eaVert"/>
          <a:lstStyle/>
          <a:p>
            <a:r>
              <a:rPr lang="nl-NL" smtClean="0"/>
              <a:t>Titelstijl van model bewerken</a:t>
            </a:r>
            <a:endParaRPr lang="en-GB"/>
          </a:p>
        </p:txBody>
      </p:sp>
      <p:sp>
        <p:nvSpPr>
          <p:cNvPr id="3" name="Tijdelijke aanduiding voor verticale tekst 2"/>
          <p:cNvSpPr>
            <a:spLocks noGrp="1"/>
          </p:cNvSpPr>
          <p:nvPr>
            <p:ph type="body" orient="vert" idx="1"/>
          </p:nvPr>
        </p:nvSpPr>
        <p:spPr>
          <a:xfrm>
            <a:off x="686571" y="795130"/>
            <a:ext cx="5353850" cy="5300870"/>
          </a:xfrm>
        </p:spPr>
        <p:txBody>
          <a:bodyPr vert="eaVert"/>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r>
              <a:rPr lang="nl-NL" smtClean="0"/>
              <a:t>Brussels, 22 June 2009</a:t>
            </a:r>
            <a:endParaRPr lang="da-DK"/>
          </a:p>
        </p:txBody>
      </p:sp>
      <p:sp>
        <p:nvSpPr>
          <p:cNvPr id="6" name="Rectangle 6"/>
          <p:cNvSpPr>
            <a:spLocks noGrp="1" noChangeArrowheads="1"/>
          </p:cNvSpPr>
          <p:nvPr>
            <p:ph type="sldNum" sz="quarter" idx="12"/>
          </p:nvPr>
        </p:nvSpPr>
        <p:spPr>
          <a:ln/>
        </p:spPr>
        <p:txBody>
          <a:bodyPr/>
          <a:lstStyle>
            <a:lvl1pPr>
              <a:defRPr/>
            </a:lvl1pPr>
          </a:lstStyle>
          <a:p>
            <a:pPr>
              <a:defRPr/>
            </a:pPr>
            <a:fld id="{BB353E72-55BD-4972-BA4D-03C235D5A511}" type="slidenum">
              <a:rPr lang="da-DK"/>
              <a:pPr>
                <a:defRPr/>
              </a:pPr>
              <a:t>‹#›</a:t>
            </a:fld>
            <a:endParaRPr lang="da-DK"/>
          </a:p>
        </p:txBody>
      </p:sp>
    </p:spTree>
    <p:extLst>
      <p:ext uri="{BB962C8B-B14F-4D97-AF65-F5344CB8AC3E}">
        <p14:creationId xmlns:p14="http://schemas.microsoft.com/office/powerpoint/2010/main" val="30299866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lvl1pPr>
              <a:defRPr/>
            </a:lvl1pPr>
          </a:lstStyle>
          <a:p>
            <a:endParaRPr lang="da-DK" altLang="nl-NL"/>
          </a:p>
        </p:txBody>
      </p:sp>
      <p:sp>
        <p:nvSpPr>
          <p:cNvPr id="5" name="Tijdelijke aanduiding voor voettekst 4"/>
          <p:cNvSpPr>
            <a:spLocks noGrp="1"/>
          </p:cNvSpPr>
          <p:nvPr>
            <p:ph type="ftr" sz="quarter" idx="11"/>
          </p:nvPr>
        </p:nvSpPr>
        <p:spPr/>
        <p:txBody>
          <a:bodyPr/>
          <a:lstStyle>
            <a:lvl1pPr>
              <a:defRPr/>
            </a:lvl1pPr>
          </a:lstStyle>
          <a:p>
            <a:r>
              <a:rPr lang="da-DK" altLang="nl-NL" smtClean="0"/>
              <a:t>Brussels, 22 June 2009</a:t>
            </a:r>
            <a:endParaRPr lang="da-DK" altLang="nl-NL"/>
          </a:p>
        </p:txBody>
      </p:sp>
      <p:sp>
        <p:nvSpPr>
          <p:cNvPr id="6" name="Tijdelijke aanduiding voor dianummer 5"/>
          <p:cNvSpPr>
            <a:spLocks noGrp="1"/>
          </p:cNvSpPr>
          <p:nvPr>
            <p:ph type="sldNum" sz="quarter" idx="12"/>
          </p:nvPr>
        </p:nvSpPr>
        <p:spPr/>
        <p:txBody>
          <a:bodyPr/>
          <a:lstStyle>
            <a:lvl1pPr>
              <a:defRPr/>
            </a:lvl1pPr>
          </a:lstStyle>
          <a:p>
            <a:fld id="{FDA295EE-1D58-4EE4-86FD-F9607F59052D}" type="slidenum">
              <a:rPr lang="da-DK" altLang="nl-NL"/>
              <a:pPr/>
              <a:t>‹#›</a:t>
            </a:fld>
            <a:endParaRPr lang="da-DK" altLang="nl-NL"/>
          </a:p>
        </p:txBody>
      </p:sp>
    </p:spTree>
    <p:extLst>
      <p:ext uri="{BB962C8B-B14F-4D97-AF65-F5344CB8AC3E}">
        <p14:creationId xmlns:p14="http://schemas.microsoft.com/office/powerpoint/2010/main" val="17213711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lvl1pPr>
              <a:defRPr/>
            </a:lvl1pPr>
          </a:lstStyle>
          <a:p>
            <a:endParaRPr lang="da-DK" altLang="nl-NL"/>
          </a:p>
        </p:txBody>
      </p:sp>
      <p:sp>
        <p:nvSpPr>
          <p:cNvPr id="3" name="Tijdelijke aanduiding voor voettekst 2"/>
          <p:cNvSpPr>
            <a:spLocks noGrp="1"/>
          </p:cNvSpPr>
          <p:nvPr>
            <p:ph type="ftr" sz="quarter" idx="11"/>
          </p:nvPr>
        </p:nvSpPr>
        <p:spPr/>
        <p:txBody>
          <a:bodyPr/>
          <a:lstStyle>
            <a:lvl1pPr>
              <a:defRPr/>
            </a:lvl1pPr>
          </a:lstStyle>
          <a:p>
            <a:r>
              <a:rPr lang="da-DK" altLang="nl-NL" smtClean="0"/>
              <a:t>Brussels, 22 June 2009</a:t>
            </a:r>
            <a:endParaRPr lang="da-DK" altLang="nl-NL"/>
          </a:p>
        </p:txBody>
      </p:sp>
      <p:sp>
        <p:nvSpPr>
          <p:cNvPr id="4" name="Tijdelijke aanduiding voor dianummer 3"/>
          <p:cNvSpPr>
            <a:spLocks noGrp="1"/>
          </p:cNvSpPr>
          <p:nvPr>
            <p:ph type="sldNum" sz="quarter" idx="12"/>
          </p:nvPr>
        </p:nvSpPr>
        <p:spPr/>
        <p:txBody>
          <a:bodyPr/>
          <a:lstStyle>
            <a:lvl1pPr>
              <a:defRPr/>
            </a:lvl1pPr>
          </a:lstStyle>
          <a:p>
            <a:fld id="{9529AC05-4BCD-43A9-8F56-0635E6F5915F}" type="slidenum">
              <a:rPr lang="da-DK" altLang="nl-NL"/>
              <a:pPr/>
              <a:t>‹#›</a:t>
            </a:fld>
            <a:endParaRPr lang="da-DK" altLang="nl-NL"/>
          </a:p>
        </p:txBody>
      </p:sp>
    </p:spTree>
    <p:extLst>
      <p:ext uri="{BB962C8B-B14F-4D97-AF65-F5344CB8AC3E}">
        <p14:creationId xmlns:p14="http://schemas.microsoft.com/office/powerpoint/2010/main" val="14792958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lvl1pPr>
              <a:defRPr/>
            </a:lvl1pPr>
          </a:lstStyle>
          <a:p>
            <a:endParaRPr lang="da-DK" altLang="nl-NL"/>
          </a:p>
        </p:txBody>
      </p:sp>
      <p:sp>
        <p:nvSpPr>
          <p:cNvPr id="3" name="Tijdelijke aanduiding voor voettekst 2"/>
          <p:cNvSpPr>
            <a:spLocks noGrp="1"/>
          </p:cNvSpPr>
          <p:nvPr>
            <p:ph type="ftr" sz="quarter" idx="11"/>
          </p:nvPr>
        </p:nvSpPr>
        <p:spPr/>
        <p:txBody>
          <a:bodyPr/>
          <a:lstStyle>
            <a:lvl1pPr>
              <a:defRPr/>
            </a:lvl1pPr>
          </a:lstStyle>
          <a:p>
            <a:r>
              <a:rPr lang="da-DK" altLang="nl-NL" smtClean="0"/>
              <a:t>Brussels, 22 June 2009</a:t>
            </a:r>
            <a:endParaRPr lang="da-DK" altLang="nl-NL"/>
          </a:p>
        </p:txBody>
      </p:sp>
      <p:sp>
        <p:nvSpPr>
          <p:cNvPr id="4" name="Tijdelijke aanduiding voor dianummer 3"/>
          <p:cNvSpPr>
            <a:spLocks noGrp="1"/>
          </p:cNvSpPr>
          <p:nvPr>
            <p:ph type="sldNum" sz="quarter" idx="12"/>
          </p:nvPr>
        </p:nvSpPr>
        <p:spPr/>
        <p:txBody>
          <a:bodyPr/>
          <a:lstStyle>
            <a:lvl1pPr>
              <a:defRPr/>
            </a:lvl1pPr>
          </a:lstStyle>
          <a:p>
            <a:fld id="{9529AC05-4BCD-43A9-8F56-0635E6F5915F}" type="slidenum">
              <a:rPr lang="da-DK" altLang="nl-NL"/>
              <a:pPr/>
              <a:t>‹#›</a:t>
            </a:fld>
            <a:endParaRPr lang="da-DK" altLang="nl-NL"/>
          </a:p>
        </p:txBody>
      </p:sp>
    </p:spTree>
    <p:extLst>
      <p:ext uri="{BB962C8B-B14F-4D97-AF65-F5344CB8AC3E}">
        <p14:creationId xmlns:p14="http://schemas.microsoft.com/office/powerpoint/2010/main" val="23447923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pic>
        <p:nvPicPr>
          <p:cNvPr id="4" name="Picture 1033" descr="KEO_dekoration"/>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417744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 name="Picture 1034"/>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097869" y="5820415"/>
            <a:ext cx="2838759" cy="90205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92514" name="Rectangle 1026"/>
          <p:cNvSpPr>
            <a:spLocks noGrp="1" noChangeArrowheads="1"/>
          </p:cNvSpPr>
          <p:nvPr>
            <p:ph type="ctrTitle"/>
          </p:nvPr>
        </p:nvSpPr>
        <p:spPr>
          <a:xfrm>
            <a:off x="700582" y="4312980"/>
            <a:ext cx="7773661" cy="1325217"/>
          </a:xfrm>
        </p:spPr>
        <p:txBody>
          <a:bodyPr/>
          <a:lstStyle>
            <a:lvl1pPr algn="ctr">
              <a:defRPr/>
            </a:lvl1pPr>
          </a:lstStyle>
          <a:p>
            <a:r>
              <a:rPr lang="nl-NL"/>
              <a:t>Title</a:t>
            </a:r>
          </a:p>
        </p:txBody>
      </p:sp>
      <p:sp>
        <p:nvSpPr>
          <p:cNvPr id="192515" name="Rectangle 1027"/>
          <p:cNvSpPr>
            <a:spLocks noGrp="1" noChangeArrowheads="1"/>
          </p:cNvSpPr>
          <p:nvPr>
            <p:ph type="subTitle" idx="1"/>
          </p:nvPr>
        </p:nvSpPr>
        <p:spPr>
          <a:xfrm>
            <a:off x="201768" y="5710483"/>
            <a:ext cx="6053031" cy="1100834"/>
          </a:xfrm>
        </p:spPr>
        <p:txBody>
          <a:bodyPr/>
          <a:lstStyle>
            <a:lvl1pPr marL="0" indent="0" algn="ctr">
              <a:buFontTx/>
              <a:buNone/>
              <a:defRPr/>
            </a:lvl1pPr>
          </a:lstStyle>
          <a:p>
            <a:r>
              <a:rPr lang="nl-NL"/>
              <a:t>Subtitle</a:t>
            </a:r>
          </a:p>
        </p:txBody>
      </p:sp>
    </p:spTree>
    <p:extLst>
      <p:ext uri="{BB962C8B-B14F-4D97-AF65-F5344CB8AC3E}">
        <p14:creationId xmlns:p14="http://schemas.microsoft.com/office/powerpoint/2010/main" val="426878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Titelstijl van model bewerken</a:t>
            </a:r>
            <a:endParaRPr lang="en-GB"/>
          </a:p>
        </p:txBody>
      </p:sp>
      <p:sp>
        <p:nvSpPr>
          <p:cNvPr id="3" name="Tijdelijke aanduiding voor inhoud 2"/>
          <p:cNvSpPr>
            <a:spLocks noGrp="1"/>
          </p:cNvSpPr>
          <p:nvPr>
            <p:ph idx="1"/>
          </p:nvPr>
        </p:nvSpPr>
        <p:spPr/>
        <p:txBody>
          <a:bodyPr/>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r>
              <a:rPr lang="nl-NL" smtClean="0"/>
              <a:t>Brussels, 22 June 2009</a:t>
            </a:r>
            <a:endParaRPr lang="da-DK"/>
          </a:p>
        </p:txBody>
      </p:sp>
      <p:sp>
        <p:nvSpPr>
          <p:cNvPr id="6" name="Rectangle 6"/>
          <p:cNvSpPr>
            <a:spLocks noGrp="1" noChangeArrowheads="1"/>
          </p:cNvSpPr>
          <p:nvPr>
            <p:ph type="sldNum" sz="quarter" idx="12"/>
          </p:nvPr>
        </p:nvSpPr>
        <p:spPr>
          <a:ln/>
        </p:spPr>
        <p:txBody>
          <a:bodyPr/>
          <a:lstStyle>
            <a:lvl1pPr>
              <a:defRPr/>
            </a:lvl1pPr>
          </a:lstStyle>
          <a:p>
            <a:pPr>
              <a:defRPr/>
            </a:pPr>
            <a:fld id="{C4F4650F-BF73-40C6-BDAA-22462C6378F5}" type="slidenum">
              <a:rPr lang="da-DK"/>
              <a:pPr>
                <a:defRPr/>
              </a:pPr>
              <a:t>‹#›</a:t>
            </a:fld>
            <a:endParaRPr lang="da-DK"/>
          </a:p>
        </p:txBody>
      </p:sp>
    </p:spTree>
    <p:extLst>
      <p:ext uri="{BB962C8B-B14F-4D97-AF65-F5344CB8AC3E}">
        <p14:creationId xmlns:p14="http://schemas.microsoft.com/office/powerpoint/2010/main" val="15841384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3002" y="4406348"/>
            <a:ext cx="7772260" cy="1362866"/>
          </a:xfrm>
        </p:spPr>
        <p:txBody>
          <a:bodyPr anchor="t"/>
          <a:lstStyle>
            <a:lvl1pPr algn="l">
              <a:defRPr sz="3530" b="1" cap="all"/>
            </a:lvl1pPr>
          </a:lstStyle>
          <a:p>
            <a:r>
              <a:rPr lang="nl-NL" smtClean="0"/>
              <a:t>Titelstijl van model bewerken</a:t>
            </a:r>
            <a:endParaRPr lang="en-GB"/>
          </a:p>
        </p:txBody>
      </p:sp>
      <p:sp>
        <p:nvSpPr>
          <p:cNvPr id="3" name="Tijdelijke aanduiding voor tekst 2"/>
          <p:cNvSpPr>
            <a:spLocks noGrp="1"/>
          </p:cNvSpPr>
          <p:nvPr>
            <p:ph type="body" idx="1"/>
          </p:nvPr>
        </p:nvSpPr>
        <p:spPr>
          <a:xfrm>
            <a:off x="723002" y="2906443"/>
            <a:ext cx="7772260" cy="1499905"/>
          </a:xfrm>
        </p:spPr>
        <p:txBody>
          <a:bodyPr anchor="b"/>
          <a:lstStyle>
            <a:lvl1pPr marL="0" indent="0">
              <a:buNone/>
              <a:defRPr sz="1765"/>
            </a:lvl1pPr>
            <a:lvl2pPr marL="403525" indent="0">
              <a:buNone/>
              <a:defRPr sz="1589"/>
            </a:lvl2pPr>
            <a:lvl3pPr marL="807049" indent="0">
              <a:buNone/>
              <a:defRPr sz="1412"/>
            </a:lvl3pPr>
            <a:lvl4pPr marL="1210574" indent="0">
              <a:buNone/>
              <a:defRPr sz="1236"/>
            </a:lvl4pPr>
            <a:lvl5pPr marL="1614099" indent="0">
              <a:buNone/>
              <a:defRPr sz="1236"/>
            </a:lvl5pPr>
            <a:lvl6pPr marL="2017624" indent="0">
              <a:buNone/>
              <a:defRPr sz="1236"/>
            </a:lvl6pPr>
            <a:lvl7pPr marL="2421148" indent="0">
              <a:buNone/>
              <a:defRPr sz="1236"/>
            </a:lvl7pPr>
            <a:lvl8pPr marL="2824673" indent="0">
              <a:buNone/>
              <a:defRPr sz="1236"/>
            </a:lvl8pPr>
            <a:lvl9pPr marL="3228198" indent="0">
              <a:buNone/>
              <a:defRPr sz="1236"/>
            </a:lvl9pPr>
          </a:lstStyle>
          <a:p>
            <a:pPr lvl="0"/>
            <a:r>
              <a:rPr lang="nl-NL" smtClean="0"/>
              <a:t>Klik om de tekststijl van het model te bewerken</a:t>
            </a:r>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r>
              <a:rPr lang="nl-NL" smtClean="0"/>
              <a:t>Brussels, 22 June 2009</a:t>
            </a:r>
            <a:endParaRPr lang="da-DK"/>
          </a:p>
        </p:txBody>
      </p:sp>
      <p:sp>
        <p:nvSpPr>
          <p:cNvPr id="6" name="Rectangle 6"/>
          <p:cNvSpPr>
            <a:spLocks noGrp="1" noChangeArrowheads="1"/>
          </p:cNvSpPr>
          <p:nvPr>
            <p:ph type="sldNum" sz="quarter" idx="12"/>
          </p:nvPr>
        </p:nvSpPr>
        <p:spPr>
          <a:ln/>
        </p:spPr>
        <p:txBody>
          <a:bodyPr/>
          <a:lstStyle>
            <a:lvl1pPr>
              <a:defRPr/>
            </a:lvl1pPr>
          </a:lstStyle>
          <a:p>
            <a:pPr>
              <a:defRPr/>
            </a:pPr>
            <a:fld id="{BF10CA1C-49F3-4EE1-88A5-C79794D7CFAA}" type="slidenum">
              <a:rPr lang="da-DK"/>
              <a:pPr>
                <a:defRPr/>
              </a:pPr>
              <a:t>‹#›</a:t>
            </a:fld>
            <a:endParaRPr lang="da-DK"/>
          </a:p>
        </p:txBody>
      </p:sp>
    </p:spTree>
    <p:extLst>
      <p:ext uri="{BB962C8B-B14F-4D97-AF65-F5344CB8AC3E}">
        <p14:creationId xmlns:p14="http://schemas.microsoft.com/office/powerpoint/2010/main" val="7065272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ee objecten">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Titelstijl van model bewerken</a:t>
            </a:r>
            <a:endParaRPr lang="en-GB"/>
          </a:p>
        </p:txBody>
      </p:sp>
      <p:sp>
        <p:nvSpPr>
          <p:cNvPr id="3" name="Tijdelijke aanduiding voor inhoud 2"/>
          <p:cNvSpPr>
            <a:spLocks noGrp="1"/>
          </p:cNvSpPr>
          <p:nvPr>
            <p:ph sz="half" idx="1"/>
          </p:nvPr>
        </p:nvSpPr>
        <p:spPr>
          <a:xfrm>
            <a:off x="686571" y="1980297"/>
            <a:ext cx="3591185" cy="4115703"/>
          </a:xfrm>
        </p:spPr>
        <p:txBody>
          <a:bodyPr/>
          <a:lstStyle>
            <a:lvl1pPr>
              <a:defRPr sz="2471"/>
            </a:lvl1pPr>
            <a:lvl2pPr>
              <a:defRPr sz="2118"/>
            </a:lvl2pPr>
            <a:lvl3pPr>
              <a:defRPr sz="1765"/>
            </a:lvl3pPr>
            <a:lvl4pPr>
              <a:defRPr sz="1589"/>
            </a:lvl4pPr>
            <a:lvl5pPr>
              <a:defRPr sz="1589"/>
            </a:lvl5pPr>
            <a:lvl6pPr>
              <a:defRPr sz="1589"/>
            </a:lvl6pPr>
            <a:lvl7pPr>
              <a:defRPr sz="1589"/>
            </a:lvl7pPr>
            <a:lvl8pPr>
              <a:defRPr sz="1589"/>
            </a:lvl8pPr>
            <a:lvl9pPr>
              <a:defRPr sz="1589"/>
            </a:lvl9pPr>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GB"/>
          </a:p>
        </p:txBody>
      </p:sp>
      <p:sp>
        <p:nvSpPr>
          <p:cNvPr id="4" name="Tijdelijke aanduiding voor inhoud 3"/>
          <p:cNvSpPr>
            <a:spLocks noGrp="1"/>
          </p:cNvSpPr>
          <p:nvPr>
            <p:ph sz="half" idx="2"/>
          </p:nvPr>
        </p:nvSpPr>
        <p:spPr>
          <a:xfrm>
            <a:off x="4412268" y="1980297"/>
            <a:ext cx="3591184" cy="4115703"/>
          </a:xfrm>
        </p:spPr>
        <p:txBody>
          <a:bodyPr/>
          <a:lstStyle>
            <a:lvl1pPr>
              <a:defRPr sz="2471"/>
            </a:lvl1pPr>
            <a:lvl2pPr>
              <a:defRPr sz="2118"/>
            </a:lvl2pPr>
            <a:lvl3pPr>
              <a:defRPr sz="1765"/>
            </a:lvl3pPr>
            <a:lvl4pPr>
              <a:defRPr sz="1589"/>
            </a:lvl4pPr>
            <a:lvl5pPr>
              <a:defRPr sz="1589"/>
            </a:lvl5pPr>
            <a:lvl6pPr>
              <a:defRPr sz="1589"/>
            </a:lvl6pPr>
            <a:lvl7pPr>
              <a:defRPr sz="1589"/>
            </a:lvl7pPr>
            <a:lvl8pPr>
              <a:defRPr sz="1589"/>
            </a:lvl8pPr>
            <a:lvl9pPr>
              <a:defRPr sz="1589"/>
            </a:lvl9pPr>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r>
              <a:rPr lang="nl-NL" smtClean="0"/>
              <a:t>Brussels, 22 June 2009</a:t>
            </a:r>
            <a:endParaRPr lang="da-DK"/>
          </a:p>
        </p:txBody>
      </p:sp>
      <p:sp>
        <p:nvSpPr>
          <p:cNvPr id="7" name="Rectangle 6"/>
          <p:cNvSpPr>
            <a:spLocks noGrp="1" noChangeArrowheads="1"/>
          </p:cNvSpPr>
          <p:nvPr>
            <p:ph type="sldNum" sz="quarter" idx="12"/>
          </p:nvPr>
        </p:nvSpPr>
        <p:spPr>
          <a:ln/>
        </p:spPr>
        <p:txBody>
          <a:bodyPr/>
          <a:lstStyle>
            <a:lvl1pPr>
              <a:defRPr/>
            </a:lvl1pPr>
          </a:lstStyle>
          <a:p>
            <a:pPr>
              <a:defRPr/>
            </a:pPr>
            <a:fld id="{BF44B234-7E27-4E3F-B9E8-1496C3867D2D}" type="slidenum">
              <a:rPr lang="da-DK"/>
              <a:pPr>
                <a:defRPr/>
              </a:pPr>
              <a:t>‹#›</a:t>
            </a:fld>
            <a:endParaRPr lang="da-DK"/>
          </a:p>
        </p:txBody>
      </p:sp>
    </p:spTree>
    <p:extLst>
      <p:ext uri="{BB962C8B-B14F-4D97-AF65-F5344CB8AC3E}">
        <p14:creationId xmlns:p14="http://schemas.microsoft.com/office/powerpoint/2010/main" val="40217870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456780" y="274080"/>
            <a:ext cx="8230441" cy="1143000"/>
          </a:xfrm>
        </p:spPr>
        <p:txBody>
          <a:bodyPr/>
          <a:lstStyle>
            <a:lvl1pPr>
              <a:defRPr/>
            </a:lvl1pPr>
          </a:lstStyle>
          <a:p>
            <a:r>
              <a:rPr lang="nl-NL" smtClean="0"/>
              <a:t>Titelstijl van model bewerken</a:t>
            </a:r>
            <a:endParaRPr lang="en-GB"/>
          </a:p>
        </p:txBody>
      </p:sp>
      <p:sp>
        <p:nvSpPr>
          <p:cNvPr id="3" name="Tijdelijke aanduiding voor tekst 2"/>
          <p:cNvSpPr>
            <a:spLocks noGrp="1"/>
          </p:cNvSpPr>
          <p:nvPr>
            <p:ph type="body" idx="1"/>
          </p:nvPr>
        </p:nvSpPr>
        <p:spPr>
          <a:xfrm>
            <a:off x="456779" y="1534543"/>
            <a:ext cx="4040959" cy="640019"/>
          </a:xfrm>
        </p:spPr>
        <p:txBody>
          <a:bodyPr anchor="b"/>
          <a:lstStyle>
            <a:lvl1pPr marL="0" indent="0">
              <a:buNone/>
              <a:defRPr sz="2118" b="1"/>
            </a:lvl1pPr>
            <a:lvl2pPr marL="403525" indent="0">
              <a:buNone/>
              <a:defRPr sz="1765" b="1"/>
            </a:lvl2pPr>
            <a:lvl3pPr marL="807049" indent="0">
              <a:buNone/>
              <a:defRPr sz="1589" b="1"/>
            </a:lvl3pPr>
            <a:lvl4pPr marL="1210574" indent="0">
              <a:buNone/>
              <a:defRPr sz="1412" b="1"/>
            </a:lvl4pPr>
            <a:lvl5pPr marL="1614099" indent="0">
              <a:buNone/>
              <a:defRPr sz="1412" b="1"/>
            </a:lvl5pPr>
            <a:lvl6pPr marL="2017624" indent="0">
              <a:buNone/>
              <a:defRPr sz="1412" b="1"/>
            </a:lvl6pPr>
            <a:lvl7pPr marL="2421148" indent="0">
              <a:buNone/>
              <a:defRPr sz="1412" b="1"/>
            </a:lvl7pPr>
            <a:lvl8pPr marL="2824673" indent="0">
              <a:buNone/>
              <a:defRPr sz="1412" b="1"/>
            </a:lvl8pPr>
            <a:lvl9pPr marL="3228198" indent="0">
              <a:buNone/>
              <a:defRPr sz="1412" b="1"/>
            </a:lvl9pPr>
          </a:lstStyle>
          <a:p>
            <a:pPr lvl="0"/>
            <a:r>
              <a:rPr lang="nl-NL" smtClean="0"/>
              <a:t>Klik om de tekststijl van het model te bewerken</a:t>
            </a:r>
          </a:p>
        </p:txBody>
      </p:sp>
      <p:sp>
        <p:nvSpPr>
          <p:cNvPr id="4" name="Tijdelijke aanduiding voor inhoud 3"/>
          <p:cNvSpPr>
            <a:spLocks noGrp="1"/>
          </p:cNvSpPr>
          <p:nvPr>
            <p:ph sz="half" idx="2"/>
          </p:nvPr>
        </p:nvSpPr>
        <p:spPr>
          <a:xfrm>
            <a:off x="456779" y="2174561"/>
            <a:ext cx="4040959" cy="3951557"/>
          </a:xfrm>
        </p:spPr>
        <p:txBody>
          <a:bodyPr/>
          <a:lstStyle>
            <a:lvl1pPr>
              <a:defRPr sz="2118"/>
            </a:lvl1pPr>
            <a:lvl2pPr>
              <a:defRPr sz="1765"/>
            </a:lvl2pPr>
            <a:lvl3pPr>
              <a:defRPr sz="1589"/>
            </a:lvl3pPr>
            <a:lvl4pPr>
              <a:defRPr sz="1412"/>
            </a:lvl4pPr>
            <a:lvl5pPr>
              <a:defRPr sz="1412"/>
            </a:lvl5pPr>
            <a:lvl6pPr>
              <a:defRPr sz="1412"/>
            </a:lvl6pPr>
            <a:lvl7pPr>
              <a:defRPr sz="1412"/>
            </a:lvl7pPr>
            <a:lvl8pPr>
              <a:defRPr sz="1412"/>
            </a:lvl8pPr>
            <a:lvl9pPr>
              <a:defRPr sz="1412"/>
            </a:lvl9pPr>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GB"/>
          </a:p>
        </p:txBody>
      </p:sp>
      <p:sp>
        <p:nvSpPr>
          <p:cNvPr id="5" name="Tijdelijke aanduiding voor tekst 4"/>
          <p:cNvSpPr>
            <a:spLocks noGrp="1"/>
          </p:cNvSpPr>
          <p:nvPr>
            <p:ph type="body" sz="quarter" idx="3"/>
          </p:nvPr>
        </p:nvSpPr>
        <p:spPr>
          <a:xfrm>
            <a:off x="4644862" y="1534543"/>
            <a:ext cx="4042359" cy="640019"/>
          </a:xfrm>
        </p:spPr>
        <p:txBody>
          <a:bodyPr anchor="b"/>
          <a:lstStyle>
            <a:lvl1pPr marL="0" indent="0">
              <a:buNone/>
              <a:defRPr sz="2118" b="1"/>
            </a:lvl1pPr>
            <a:lvl2pPr marL="403525" indent="0">
              <a:buNone/>
              <a:defRPr sz="1765" b="1"/>
            </a:lvl2pPr>
            <a:lvl3pPr marL="807049" indent="0">
              <a:buNone/>
              <a:defRPr sz="1589" b="1"/>
            </a:lvl3pPr>
            <a:lvl4pPr marL="1210574" indent="0">
              <a:buNone/>
              <a:defRPr sz="1412" b="1"/>
            </a:lvl4pPr>
            <a:lvl5pPr marL="1614099" indent="0">
              <a:buNone/>
              <a:defRPr sz="1412" b="1"/>
            </a:lvl5pPr>
            <a:lvl6pPr marL="2017624" indent="0">
              <a:buNone/>
              <a:defRPr sz="1412" b="1"/>
            </a:lvl6pPr>
            <a:lvl7pPr marL="2421148" indent="0">
              <a:buNone/>
              <a:defRPr sz="1412" b="1"/>
            </a:lvl7pPr>
            <a:lvl8pPr marL="2824673" indent="0">
              <a:buNone/>
              <a:defRPr sz="1412" b="1"/>
            </a:lvl8pPr>
            <a:lvl9pPr marL="3228198" indent="0">
              <a:buNone/>
              <a:defRPr sz="1412" b="1"/>
            </a:lvl9pPr>
          </a:lstStyle>
          <a:p>
            <a:pPr lvl="0"/>
            <a:r>
              <a:rPr lang="nl-NL" smtClean="0"/>
              <a:t>Klik om de tekststijl van het model te bewerken</a:t>
            </a:r>
          </a:p>
        </p:txBody>
      </p:sp>
      <p:sp>
        <p:nvSpPr>
          <p:cNvPr id="6" name="Tijdelijke aanduiding voor inhoud 5"/>
          <p:cNvSpPr>
            <a:spLocks noGrp="1"/>
          </p:cNvSpPr>
          <p:nvPr>
            <p:ph sz="quarter" idx="4"/>
          </p:nvPr>
        </p:nvSpPr>
        <p:spPr>
          <a:xfrm>
            <a:off x="4644862" y="2174561"/>
            <a:ext cx="4042359" cy="3951557"/>
          </a:xfrm>
        </p:spPr>
        <p:txBody>
          <a:bodyPr/>
          <a:lstStyle>
            <a:lvl1pPr>
              <a:defRPr sz="2118"/>
            </a:lvl1pPr>
            <a:lvl2pPr>
              <a:defRPr sz="1765"/>
            </a:lvl2pPr>
            <a:lvl3pPr>
              <a:defRPr sz="1589"/>
            </a:lvl3pPr>
            <a:lvl4pPr>
              <a:defRPr sz="1412"/>
            </a:lvl4pPr>
            <a:lvl5pPr>
              <a:defRPr sz="1412"/>
            </a:lvl5pPr>
            <a:lvl6pPr>
              <a:defRPr sz="1412"/>
            </a:lvl6pPr>
            <a:lvl7pPr>
              <a:defRPr sz="1412"/>
            </a:lvl7pPr>
            <a:lvl8pPr>
              <a:defRPr sz="1412"/>
            </a:lvl8pPr>
            <a:lvl9pPr>
              <a:defRPr sz="1412"/>
            </a:lvl9pPr>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GB"/>
          </a:p>
        </p:txBody>
      </p:sp>
      <p:sp>
        <p:nvSpPr>
          <p:cNvPr id="8" name="Rectangle 5"/>
          <p:cNvSpPr>
            <a:spLocks noGrp="1" noChangeArrowheads="1"/>
          </p:cNvSpPr>
          <p:nvPr>
            <p:ph type="ftr" sz="quarter" idx="11"/>
          </p:nvPr>
        </p:nvSpPr>
        <p:spPr>
          <a:ln/>
        </p:spPr>
        <p:txBody>
          <a:bodyPr/>
          <a:lstStyle>
            <a:lvl1pPr>
              <a:defRPr/>
            </a:lvl1pPr>
          </a:lstStyle>
          <a:p>
            <a:pPr>
              <a:defRPr/>
            </a:pPr>
            <a:r>
              <a:rPr lang="nl-NL" smtClean="0"/>
              <a:t>Brussels, 22 June 2009</a:t>
            </a:r>
            <a:endParaRPr lang="da-DK"/>
          </a:p>
        </p:txBody>
      </p:sp>
      <p:sp>
        <p:nvSpPr>
          <p:cNvPr id="9" name="Rectangle 6"/>
          <p:cNvSpPr>
            <a:spLocks noGrp="1" noChangeArrowheads="1"/>
          </p:cNvSpPr>
          <p:nvPr>
            <p:ph type="sldNum" sz="quarter" idx="12"/>
          </p:nvPr>
        </p:nvSpPr>
        <p:spPr>
          <a:ln/>
        </p:spPr>
        <p:txBody>
          <a:bodyPr/>
          <a:lstStyle>
            <a:lvl1pPr>
              <a:defRPr/>
            </a:lvl1pPr>
          </a:lstStyle>
          <a:p>
            <a:pPr>
              <a:defRPr/>
            </a:pPr>
            <a:fld id="{1438C234-F9B9-446F-886D-C8E0B0EC7135}" type="slidenum">
              <a:rPr lang="da-DK"/>
              <a:pPr>
                <a:defRPr/>
              </a:pPr>
              <a:t>‹#›</a:t>
            </a:fld>
            <a:endParaRPr lang="da-DK"/>
          </a:p>
        </p:txBody>
      </p:sp>
    </p:spTree>
    <p:extLst>
      <p:ext uri="{BB962C8B-B14F-4D97-AF65-F5344CB8AC3E}">
        <p14:creationId xmlns:p14="http://schemas.microsoft.com/office/powerpoint/2010/main" val="2926591327"/>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3.xml"/><Relationship Id="rId1" Type="http://schemas.openxmlformats.org/officeDocument/2006/relationships/slideLayout" Target="../slideLayouts/slideLayout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12.xml"/><Relationship Id="rId13" Type="http://schemas.openxmlformats.org/officeDocument/2006/relationships/image" Target="../media/image1.jpeg"/><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theme" Target="../theme/theme4.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smtClean="0"/>
              <a:t>Klik om de stijl te bewerken</a:t>
            </a:r>
            <a:endParaRPr lang="nl-NL"/>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nl-NL"/>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nl-NL" smtClean="0"/>
              <a:t>Brussels, 22 June 2009</a:t>
            </a:r>
            <a:endParaRPr lang="nl-NL"/>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7DB2D7A-6C56-4503-8B89-7A438E79CCA0}" type="slidenum">
              <a:rPr lang="nl-NL" smtClean="0"/>
              <a:t>‹#›</a:t>
            </a:fld>
            <a:endParaRPr lang="nl-NL"/>
          </a:p>
        </p:txBody>
      </p:sp>
    </p:spTree>
    <p:extLst>
      <p:ext uri="{BB962C8B-B14F-4D97-AF65-F5344CB8AC3E}">
        <p14:creationId xmlns:p14="http://schemas.microsoft.com/office/powerpoint/2010/main" val="583515945"/>
      </p:ext>
    </p:extLst>
  </p:cSld>
  <p:clrMap bg1="lt1" tx1="dk1" bg2="lt2" tx2="dk2" accent1="accent1" accent2="accent2" accent3="accent3" accent4="accent4" accent5="accent5" accent6="accent6" hlink="hlink" folHlink="folHlink"/>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6571" y="795130"/>
            <a:ext cx="7316881" cy="957771"/>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vert="horz" wrap="square" lIns="83183" tIns="41591" rIns="83183" bIns="41591" numCol="1" anchor="ctr" anchorCtr="0" compatLnSpc="1">
            <a:prstTxWarp prst="textNoShape">
              <a:avLst/>
            </a:prstTxWarp>
          </a:bodyPr>
          <a:lstStyle/>
          <a:p>
            <a:pPr lvl="0"/>
            <a:r>
              <a:rPr lang="da-DK" altLang="nl-NL" smtClean="0"/>
              <a:t>Click to edit Master title style</a:t>
            </a:r>
          </a:p>
        </p:txBody>
      </p:sp>
      <p:sp>
        <p:nvSpPr>
          <p:cNvPr id="1027" name="Rectangle 3"/>
          <p:cNvSpPr>
            <a:spLocks noGrp="1" noChangeArrowheads="1"/>
          </p:cNvSpPr>
          <p:nvPr>
            <p:ph type="body" idx="1"/>
          </p:nvPr>
        </p:nvSpPr>
        <p:spPr bwMode="auto">
          <a:xfrm>
            <a:off x="686571" y="1980297"/>
            <a:ext cx="7316881" cy="4115703"/>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vert="horz" wrap="square" lIns="83183" tIns="41591" rIns="83183" bIns="41591" numCol="1" anchor="t" anchorCtr="0" compatLnSpc="1">
            <a:prstTxWarp prst="textNoShape">
              <a:avLst/>
            </a:prstTxWarp>
          </a:bodyPr>
          <a:lstStyle/>
          <a:p>
            <a:pPr lvl="0"/>
            <a:r>
              <a:rPr lang="da-DK" altLang="nl-NL" smtClean="0"/>
              <a:t>Click to edit Master text styles</a:t>
            </a:r>
          </a:p>
          <a:p>
            <a:pPr lvl="1"/>
            <a:r>
              <a:rPr lang="da-DK" altLang="nl-NL" smtClean="0"/>
              <a:t>Second level</a:t>
            </a:r>
          </a:p>
          <a:p>
            <a:pPr lvl="2"/>
            <a:r>
              <a:rPr lang="da-DK" altLang="nl-NL" smtClean="0"/>
              <a:t>Third level</a:t>
            </a:r>
          </a:p>
          <a:p>
            <a:pPr lvl="3"/>
            <a:r>
              <a:rPr lang="da-DK" altLang="nl-NL" smtClean="0"/>
              <a:t>Fourth level</a:t>
            </a:r>
          </a:p>
          <a:p>
            <a:pPr lvl="4"/>
            <a:r>
              <a:rPr lang="da-DK" altLang="nl-NL" smtClean="0"/>
              <a:t>Fifth level</a:t>
            </a:r>
          </a:p>
        </p:txBody>
      </p:sp>
      <p:sp>
        <p:nvSpPr>
          <p:cNvPr id="1028" name="Rectangle 4"/>
          <p:cNvSpPr>
            <a:spLocks noGrp="1" noChangeArrowheads="1"/>
          </p:cNvSpPr>
          <p:nvPr>
            <p:ph type="dt" sz="half" idx="2"/>
          </p:nvPr>
        </p:nvSpPr>
        <p:spPr bwMode="auto">
          <a:xfrm>
            <a:off x="686571" y="6297795"/>
            <a:ext cx="2272689" cy="408107"/>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vert="horz" wrap="square" lIns="83183" tIns="41591" rIns="83183" bIns="41591" numCol="1" anchor="t" anchorCtr="0" compatLnSpc="1">
            <a:prstTxWarp prst="textNoShape">
              <a:avLst/>
            </a:prstTxWarp>
          </a:bodyPr>
          <a:lstStyle>
            <a:lvl1pPr>
              <a:defRPr sz="1300" b="0" i="0">
                <a:solidFill>
                  <a:srgbClr val="0099CC"/>
                </a:solidFill>
              </a:defRPr>
            </a:lvl1pPr>
          </a:lstStyle>
          <a:p>
            <a:endParaRPr lang="da-DK" altLang="nl-NL"/>
          </a:p>
        </p:txBody>
      </p:sp>
      <p:sp>
        <p:nvSpPr>
          <p:cNvPr id="1029" name="Rectangle 5"/>
          <p:cNvSpPr>
            <a:spLocks noGrp="1" noChangeArrowheads="1"/>
          </p:cNvSpPr>
          <p:nvPr>
            <p:ph type="ftr" sz="quarter" idx="3"/>
          </p:nvPr>
        </p:nvSpPr>
        <p:spPr bwMode="auto">
          <a:xfrm>
            <a:off x="3124598" y="6297795"/>
            <a:ext cx="3937272" cy="408107"/>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vert="horz" wrap="square" lIns="83183" tIns="41591" rIns="83183" bIns="41591" numCol="1" anchor="t" anchorCtr="0" compatLnSpc="1">
            <a:prstTxWarp prst="textNoShape">
              <a:avLst/>
            </a:prstTxWarp>
          </a:bodyPr>
          <a:lstStyle>
            <a:lvl1pPr algn="ctr">
              <a:defRPr sz="1300" b="0" i="0">
                <a:solidFill>
                  <a:srgbClr val="0099CC"/>
                </a:solidFill>
              </a:defRPr>
            </a:lvl1pPr>
          </a:lstStyle>
          <a:p>
            <a:r>
              <a:rPr lang="da-DK" altLang="nl-NL" smtClean="0"/>
              <a:t>Brussels, 22 June 2009</a:t>
            </a:r>
            <a:endParaRPr lang="da-DK" altLang="nl-NL"/>
          </a:p>
        </p:txBody>
      </p:sp>
      <p:sp>
        <p:nvSpPr>
          <p:cNvPr id="1030" name="Rectangle 6"/>
          <p:cNvSpPr>
            <a:spLocks noGrp="1" noChangeArrowheads="1"/>
          </p:cNvSpPr>
          <p:nvPr>
            <p:ph type="sldNum" sz="quarter" idx="4"/>
          </p:nvPr>
        </p:nvSpPr>
        <p:spPr bwMode="auto">
          <a:xfrm>
            <a:off x="7129125" y="6297795"/>
            <a:ext cx="874327" cy="408107"/>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vert="horz" wrap="square" lIns="83183" tIns="41591" rIns="83183" bIns="41591" numCol="1" anchor="t" anchorCtr="0" compatLnSpc="1">
            <a:prstTxWarp prst="textNoShape">
              <a:avLst/>
            </a:prstTxWarp>
          </a:bodyPr>
          <a:lstStyle>
            <a:lvl1pPr algn="r">
              <a:defRPr sz="1300" b="0" i="0">
                <a:solidFill>
                  <a:srgbClr val="0099CC"/>
                </a:solidFill>
              </a:defRPr>
            </a:lvl1pPr>
          </a:lstStyle>
          <a:p>
            <a:fld id="{E4437618-E6C6-406A-A92D-F395436B65FE}" type="slidenum">
              <a:rPr lang="da-DK" altLang="nl-NL"/>
              <a:pPr/>
              <a:t>‹#›</a:t>
            </a:fld>
            <a:endParaRPr lang="da-DK" altLang="nl-NL"/>
          </a:p>
        </p:txBody>
      </p:sp>
      <p:pic>
        <p:nvPicPr>
          <p:cNvPr id="1031" name="Picture 7" descr="KE banner no words"/>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8413994" y="0"/>
            <a:ext cx="730006" cy="6858000"/>
          </a:xfrm>
          <a:prstGeom prst="rect">
            <a:avLst/>
          </a:prstGeom>
          <a:noFill/>
          <a:extLst>
            <a:ext uri="{909E8E84-426E-40dd-AFC4-6F175D3DCCD1}">
              <a14:hiddenFill xmlns="" xmlns:a14="http://schemas.microsoft.com/office/drawing/2010/main">
                <a:solidFill>
                  <a:srgbClr val="FFFFFF"/>
                </a:solidFill>
              </a14:hiddenFill>
            </a:ext>
          </a:extLst>
        </p:spPr>
      </p:pic>
      <p:pic>
        <p:nvPicPr>
          <p:cNvPr id="1032" name="Picture 8"/>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1" y="0"/>
            <a:ext cx="2838759" cy="902052"/>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2792128476"/>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91" r:id="rId3"/>
  </p:sldLayoutIdLst>
  <p:hf hdr="0" ftr="0" dt="0"/>
  <p:txStyles>
    <p:titleStyle>
      <a:lvl1pPr algn="l" rtl="0" fontAlgn="base">
        <a:spcBef>
          <a:spcPct val="0"/>
        </a:spcBef>
        <a:spcAft>
          <a:spcPct val="0"/>
        </a:spcAft>
        <a:defRPr sz="2900">
          <a:solidFill>
            <a:srgbClr val="006699"/>
          </a:solidFill>
          <a:latin typeface="+mj-lt"/>
          <a:ea typeface="+mj-ea"/>
          <a:cs typeface="+mj-cs"/>
        </a:defRPr>
      </a:lvl1pPr>
      <a:lvl2pPr algn="l" rtl="0" fontAlgn="base">
        <a:spcBef>
          <a:spcPct val="0"/>
        </a:spcBef>
        <a:spcAft>
          <a:spcPct val="0"/>
        </a:spcAft>
        <a:defRPr sz="2900">
          <a:solidFill>
            <a:srgbClr val="006699"/>
          </a:solidFill>
          <a:latin typeface="Arial" pitchFamily="34" charset="0"/>
          <a:ea typeface="ＭＳ Ｐゴシック" pitchFamily="34" charset="-128"/>
        </a:defRPr>
      </a:lvl2pPr>
      <a:lvl3pPr algn="l" rtl="0" fontAlgn="base">
        <a:spcBef>
          <a:spcPct val="0"/>
        </a:spcBef>
        <a:spcAft>
          <a:spcPct val="0"/>
        </a:spcAft>
        <a:defRPr sz="2900">
          <a:solidFill>
            <a:srgbClr val="006699"/>
          </a:solidFill>
          <a:latin typeface="Arial" pitchFamily="34" charset="0"/>
          <a:ea typeface="ＭＳ Ｐゴシック" pitchFamily="34" charset="-128"/>
        </a:defRPr>
      </a:lvl3pPr>
      <a:lvl4pPr algn="l" rtl="0" fontAlgn="base">
        <a:spcBef>
          <a:spcPct val="0"/>
        </a:spcBef>
        <a:spcAft>
          <a:spcPct val="0"/>
        </a:spcAft>
        <a:defRPr sz="2900">
          <a:solidFill>
            <a:srgbClr val="006699"/>
          </a:solidFill>
          <a:latin typeface="Arial" pitchFamily="34" charset="0"/>
          <a:ea typeface="ＭＳ Ｐゴシック" pitchFamily="34" charset="-128"/>
        </a:defRPr>
      </a:lvl4pPr>
      <a:lvl5pPr algn="l" rtl="0" fontAlgn="base">
        <a:spcBef>
          <a:spcPct val="0"/>
        </a:spcBef>
        <a:spcAft>
          <a:spcPct val="0"/>
        </a:spcAft>
        <a:defRPr sz="2900">
          <a:solidFill>
            <a:srgbClr val="006699"/>
          </a:solidFill>
          <a:latin typeface="Arial" pitchFamily="34" charset="0"/>
          <a:ea typeface="ＭＳ Ｐゴシック" pitchFamily="34" charset="-128"/>
        </a:defRPr>
      </a:lvl5pPr>
      <a:lvl6pPr marL="415915" algn="l" rtl="0" fontAlgn="base">
        <a:spcBef>
          <a:spcPct val="0"/>
        </a:spcBef>
        <a:spcAft>
          <a:spcPct val="0"/>
        </a:spcAft>
        <a:defRPr sz="2900">
          <a:solidFill>
            <a:srgbClr val="006699"/>
          </a:solidFill>
          <a:latin typeface="Arial" pitchFamily="34" charset="0"/>
          <a:ea typeface="ＭＳ Ｐゴシック" pitchFamily="34" charset="-128"/>
        </a:defRPr>
      </a:lvl6pPr>
      <a:lvl7pPr marL="831830" algn="l" rtl="0" fontAlgn="base">
        <a:spcBef>
          <a:spcPct val="0"/>
        </a:spcBef>
        <a:spcAft>
          <a:spcPct val="0"/>
        </a:spcAft>
        <a:defRPr sz="2900">
          <a:solidFill>
            <a:srgbClr val="006699"/>
          </a:solidFill>
          <a:latin typeface="Arial" pitchFamily="34" charset="0"/>
          <a:ea typeface="ＭＳ Ｐゴシック" pitchFamily="34" charset="-128"/>
        </a:defRPr>
      </a:lvl7pPr>
      <a:lvl8pPr marL="1247745" algn="l" rtl="0" fontAlgn="base">
        <a:spcBef>
          <a:spcPct val="0"/>
        </a:spcBef>
        <a:spcAft>
          <a:spcPct val="0"/>
        </a:spcAft>
        <a:defRPr sz="2900">
          <a:solidFill>
            <a:srgbClr val="006699"/>
          </a:solidFill>
          <a:latin typeface="Arial" pitchFamily="34" charset="0"/>
          <a:ea typeface="ＭＳ Ｐゴシック" pitchFamily="34" charset="-128"/>
        </a:defRPr>
      </a:lvl8pPr>
      <a:lvl9pPr marL="1663659" algn="l" rtl="0" fontAlgn="base">
        <a:spcBef>
          <a:spcPct val="0"/>
        </a:spcBef>
        <a:spcAft>
          <a:spcPct val="0"/>
        </a:spcAft>
        <a:defRPr sz="2900">
          <a:solidFill>
            <a:srgbClr val="006699"/>
          </a:solidFill>
          <a:latin typeface="Arial" pitchFamily="34" charset="0"/>
          <a:ea typeface="ＭＳ Ｐゴシック" pitchFamily="34" charset="-128"/>
        </a:defRPr>
      </a:lvl9pPr>
    </p:titleStyle>
    <p:bodyStyle>
      <a:lvl1pPr marL="311936" indent="-311936" algn="l" rtl="0" fontAlgn="base">
        <a:spcBef>
          <a:spcPct val="20000"/>
        </a:spcBef>
        <a:spcAft>
          <a:spcPct val="0"/>
        </a:spcAft>
        <a:buChar char="•"/>
        <a:defRPr sz="1800">
          <a:solidFill>
            <a:srgbClr val="006699"/>
          </a:solidFill>
          <a:latin typeface="+mn-lt"/>
          <a:ea typeface="+mn-ea"/>
          <a:cs typeface="+mn-cs"/>
        </a:defRPr>
      </a:lvl1pPr>
      <a:lvl2pPr marL="675862" indent="-259947" algn="l" rtl="0" fontAlgn="base">
        <a:spcBef>
          <a:spcPct val="20000"/>
        </a:spcBef>
        <a:spcAft>
          <a:spcPct val="0"/>
        </a:spcAft>
        <a:buChar char="–"/>
        <a:defRPr sz="1800">
          <a:solidFill>
            <a:srgbClr val="006699"/>
          </a:solidFill>
          <a:latin typeface="+mn-lt"/>
          <a:ea typeface="+mn-ea"/>
        </a:defRPr>
      </a:lvl2pPr>
      <a:lvl3pPr marL="1039787" indent="-207957" algn="l" rtl="0" fontAlgn="base">
        <a:spcBef>
          <a:spcPct val="20000"/>
        </a:spcBef>
        <a:spcAft>
          <a:spcPct val="0"/>
        </a:spcAft>
        <a:buChar char="•"/>
        <a:defRPr sz="1800">
          <a:solidFill>
            <a:srgbClr val="006699"/>
          </a:solidFill>
          <a:latin typeface="+mn-lt"/>
          <a:ea typeface="+mn-ea"/>
        </a:defRPr>
      </a:lvl3pPr>
      <a:lvl4pPr marL="1455702" indent="-207957" algn="l" rtl="0" fontAlgn="base">
        <a:spcBef>
          <a:spcPct val="20000"/>
        </a:spcBef>
        <a:spcAft>
          <a:spcPct val="0"/>
        </a:spcAft>
        <a:buChar char="–"/>
        <a:defRPr sz="1800">
          <a:solidFill>
            <a:srgbClr val="006699"/>
          </a:solidFill>
          <a:latin typeface="+mn-lt"/>
          <a:ea typeface="+mn-ea"/>
        </a:defRPr>
      </a:lvl4pPr>
      <a:lvl5pPr marL="1871617" indent="-207957" algn="l" rtl="0" fontAlgn="base">
        <a:spcBef>
          <a:spcPct val="20000"/>
        </a:spcBef>
        <a:spcAft>
          <a:spcPct val="0"/>
        </a:spcAft>
        <a:buChar char="»"/>
        <a:defRPr sz="1800">
          <a:solidFill>
            <a:srgbClr val="006699"/>
          </a:solidFill>
          <a:latin typeface="+mn-lt"/>
          <a:ea typeface="+mn-ea"/>
        </a:defRPr>
      </a:lvl5pPr>
      <a:lvl6pPr marL="2287532" indent="-207957" algn="l" rtl="0" fontAlgn="base">
        <a:spcBef>
          <a:spcPct val="20000"/>
        </a:spcBef>
        <a:spcAft>
          <a:spcPct val="0"/>
        </a:spcAft>
        <a:buChar char="»"/>
        <a:defRPr sz="1800">
          <a:solidFill>
            <a:srgbClr val="006699"/>
          </a:solidFill>
          <a:latin typeface="+mn-lt"/>
          <a:ea typeface="+mn-ea"/>
        </a:defRPr>
      </a:lvl6pPr>
      <a:lvl7pPr marL="2703446" indent="-207957" algn="l" rtl="0" fontAlgn="base">
        <a:spcBef>
          <a:spcPct val="20000"/>
        </a:spcBef>
        <a:spcAft>
          <a:spcPct val="0"/>
        </a:spcAft>
        <a:buChar char="»"/>
        <a:defRPr sz="1800">
          <a:solidFill>
            <a:srgbClr val="006699"/>
          </a:solidFill>
          <a:latin typeface="+mn-lt"/>
          <a:ea typeface="+mn-ea"/>
        </a:defRPr>
      </a:lvl7pPr>
      <a:lvl8pPr marL="3119361" indent="-207957" algn="l" rtl="0" fontAlgn="base">
        <a:spcBef>
          <a:spcPct val="20000"/>
        </a:spcBef>
        <a:spcAft>
          <a:spcPct val="0"/>
        </a:spcAft>
        <a:buChar char="»"/>
        <a:defRPr sz="1800">
          <a:solidFill>
            <a:srgbClr val="006699"/>
          </a:solidFill>
          <a:latin typeface="+mn-lt"/>
          <a:ea typeface="+mn-ea"/>
        </a:defRPr>
      </a:lvl8pPr>
      <a:lvl9pPr marL="3535276" indent="-207957" algn="l" rtl="0" fontAlgn="base">
        <a:spcBef>
          <a:spcPct val="20000"/>
        </a:spcBef>
        <a:spcAft>
          <a:spcPct val="0"/>
        </a:spcAft>
        <a:buChar char="»"/>
        <a:defRPr sz="1800">
          <a:solidFill>
            <a:srgbClr val="006699"/>
          </a:solidFill>
          <a:latin typeface="+mn-lt"/>
          <a:ea typeface="+mn-ea"/>
        </a:defRPr>
      </a:lvl9pPr>
    </p:bodyStyle>
    <p:otherStyle>
      <a:defPPr>
        <a:defRPr lang="nl-NL"/>
      </a:defPPr>
      <a:lvl1pPr marL="0" algn="l" defTabSz="831830" rtl="0" eaLnBrk="1" latinLnBrk="0" hangingPunct="1">
        <a:defRPr sz="1600" kern="1200">
          <a:solidFill>
            <a:schemeClr val="tx1"/>
          </a:solidFill>
          <a:latin typeface="+mn-lt"/>
          <a:ea typeface="+mn-ea"/>
          <a:cs typeface="+mn-cs"/>
        </a:defRPr>
      </a:lvl1pPr>
      <a:lvl2pPr marL="415915" algn="l" defTabSz="831830" rtl="0" eaLnBrk="1" latinLnBrk="0" hangingPunct="1">
        <a:defRPr sz="1600" kern="1200">
          <a:solidFill>
            <a:schemeClr val="tx1"/>
          </a:solidFill>
          <a:latin typeface="+mn-lt"/>
          <a:ea typeface="+mn-ea"/>
          <a:cs typeface="+mn-cs"/>
        </a:defRPr>
      </a:lvl2pPr>
      <a:lvl3pPr marL="831830" algn="l" defTabSz="831830" rtl="0" eaLnBrk="1" latinLnBrk="0" hangingPunct="1">
        <a:defRPr sz="1600" kern="1200">
          <a:solidFill>
            <a:schemeClr val="tx1"/>
          </a:solidFill>
          <a:latin typeface="+mn-lt"/>
          <a:ea typeface="+mn-ea"/>
          <a:cs typeface="+mn-cs"/>
        </a:defRPr>
      </a:lvl3pPr>
      <a:lvl4pPr marL="1247745" algn="l" defTabSz="831830" rtl="0" eaLnBrk="1" latinLnBrk="0" hangingPunct="1">
        <a:defRPr sz="1600" kern="1200">
          <a:solidFill>
            <a:schemeClr val="tx1"/>
          </a:solidFill>
          <a:latin typeface="+mn-lt"/>
          <a:ea typeface="+mn-ea"/>
          <a:cs typeface="+mn-cs"/>
        </a:defRPr>
      </a:lvl4pPr>
      <a:lvl5pPr marL="1663659" algn="l" defTabSz="831830" rtl="0" eaLnBrk="1" latinLnBrk="0" hangingPunct="1">
        <a:defRPr sz="1600" kern="1200">
          <a:solidFill>
            <a:schemeClr val="tx1"/>
          </a:solidFill>
          <a:latin typeface="+mn-lt"/>
          <a:ea typeface="+mn-ea"/>
          <a:cs typeface="+mn-cs"/>
        </a:defRPr>
      </a:lvl5pPr>
      <a:lvl6pPr marL="2079574" algn="l" defTabSz="831830" rtl="0" eaLnBrk="1" latinLnBrk="0" hangingPunct="1">
        <a:defRPr sz="1600" kern="1200">
          <a:solidFill>
            <a:schemeClr val="tx1"/>
          </a:solidFill>
          <a:latin typeface="+mn-lt"/>
          <a:ea typeface="+mn-ea"/>
          <a:cs typeface="+mn-cs"/>
        </a:defRPr>
      </a:lvl6pPr>
      <a:lvl7pPr marL="2495489" algn="l" defTabSz="831830" rtl="0" eaLnBrk="1" latinLnBrk="0" hangingPunct="1">
        <a:defRPr sz="1600" kern="1200">
          <a:solidFill>
            <a:schemeClr val="tx1"/>
          </a:solidFill>
          <a:latin typeface="+mn-lt"/>
          <a:ea typeface="+mn-ea"/>
          <a:cs typeface="+mn-cs"/>
        </a:defRPr>
      </a:lvl7pPr>
      <a:lvl8pPr marL="2911404" algn="l" defTabSz="831830" rtl="0" eaLnBrk="1" latinLnBrk="0" hangingPunct="1">
        <a:defRPr sz="1600" kern="1200">
          <a:solidFill>
            <a:schemeClr val="tx1"/>
          </a:solidFill>
          <a:latin typeface="+mn-lt"/>
          <a:ea typeface="+mn-ea"/>
          <a:cs typeface="+mn-cs"/>
        </a:defRPr>
      </a:lvl8pPr>
      <a:lvl9pPr marL="3327319" algn="l" defTabSz="831830" rtl="0" eaLnBrk="1" latinLnBrk="0" hangingPunct="1">
        <a:defRPr sz="16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6571" y="795130"/>
            <a:ext cx="7316881" cy="957771"/>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vert="horz" wrap="square" lIns="83183" tIns="41591" rIns="83183" bIns="41591" numCol="1" anchor="ctr" anchorCtr="0" compatLnSpc="1">
            <a:prstTxWarp prst="textNoShape">
              <a:avLst/>
            </a:prstTxWarp>
          </a:bodyPr>
          <a:lstStyle/>
          <a:p>
            <a:pPr lvl="0"/>
            <a:r>
              <a:rPr lang="da-DK" altLang="nl-NL" smtClean="0"/>
              <a:t>Click to edit Master title style</a:t>
            </a:r>
          </a:p>
        </p:txBody>
      </p:sp>
      <p:sp>
        <p:nvSpPr>
          <p:cNvPr id="1027" name="Rectangle 3"/>
          <p:cNvSpPr>
            <a:spLocks noGrp="1" noChangeArrowheads="1"/>
          </p:cNvSpPr>
          <p:nvPr>
            <p:ph type="body" idx="1"/>
          </p:nvPr>
        </p:nvSpPr>
        <p:spPr bwMode="auto">
          <a:xfrm>
            <a:off x="686571" y="1980297"/>
            <a:ext cx="7316881" cy="4115703"/>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vert="horz" wrap="square" lIns="83183" tIns="41591" rIns="83183" bIns="41591" numCol="1" anchor="t" anchorCtr="0" compatLnSpc="1">
            <a:prstTxWarp prst="textNoShape">
              <a:avLst/>
            </a:prstTxWarp>
          </a:bodyPr>
          <a:lstStyle/>
          <a:p>
            <a:pPr lvl="0"/>
            <a:r>
              <a:rPr lang="da-DK" altLang="nl-NL" smtClean="0"/>
              <a:t>Click to edit Master text styles</a:t>
            </a:r>
          </a:p>
          <a:p>
            <a:pPr lvl="1"/>
            <a:r>
              <a:rPr lang="da-DK" altLang="nl-NL" smtClean="0"/>
              <a:t>Second level</a:t>
            </a:r>
          </a:p>
          <a:p>
            <a:pPr lvl="2"/>
            <a:r>
              <a:rPr lang="da-DK" altLang="nl-NL" smtClean="0"/>
              <a:t>Third level</a:t>
            </a:r>
          </a:p>
          <a:p>
            <a:pPr lvl="3"/>
            <a:r>
              <a:rPr lang="da-DK" altLang="nl-NL" smtClean="0"/>
              <a:t>Fourth level</a:t>
            </a:r>
          </a:p>
          <a:p>
            <a:pPr lvl="4"/>
            <a:r>
              <a:rPr lang="da-DK" altLang="nl-NL" smtClean="0"/>
              <a:t>Fifth level</a:t>
            </a:r>
          </a:p>
        </p:txBody>
      </p:sp>
      <p:sp>
        <p:nvSpPr>
          <p:cNvPr id="1028" name="Rectangle 4"/>
          <p:cNvSpPr>
            <a:spLocks noGrp="1" noChangeArrowheads="1"/>
          </p:cNvSpPr>
          <p:nvPr>
            <p:ph type="dt" sz="half" idx="2"/>
          </p:nvPr>
        </p:nvSpPr>
        <p:spPr bwMode="auto">
          <a:xfrm>
            <a:off x="686571" y="6297795"/>
            <a:ext cx="2272689" cy="408107"/>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vert="horz" wrap="square" lIns="83183" tIns="41591" rIns="83183" bIns="41591" numCol="1" anchor="t" anchorCtr="0" compatLnSpc="1">
            <a:prstTxWarp prst="textNoShape">
              <a:avLst/>
            </a:prstTxWarp>
          </a:bodyPr>
          <a:lstStyle>
            <a:lvl1pPr>
              <a:defRPr sz="1300" b="0" i="0">
                <a:solidFill>
                  <a:srgbClr val="0099CC"/>
                </a:solidFill>
              </a:defRPr>
            </a:lvl1pPr>
          </a:lstStyle>
          <a:p>
            <a:endParaRPr lang="da-DK" altLang="nl-NL"/>
          </a:p>
        </p:txBody>
      </p:sp>
      <p:sp>
        <p:nvSpPr>
          <p:cNvPr id="1029" name="Rectangle 5"/>
          <p:cNvSpPr>
            <a:spLocks noGrp="1" noChangeArrowheads="1"/>
          </p:cNvSpPr>
          <p:nvPr>
            <p:ph type="ftr" sz="quarter" idx="3"/>
          </p:nvPr>
        </p:nvSpPr>
        <p:spPr bwMode="auto">
          <a:xfrm>
            <a:off x="3124598" y="6297795"/>
            <a:ext cx="3937272" cy="408107"/>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vert="horz" wrap="square" lIns="83183" tIns="41591" rIns="83183" bIns="41591" numCol="1" anchor="t" anchorCtr="0" compatLnSpc="1">
            <a:prstTxWarp prst="textNoShape">
              <a:avLst/>
            </a:prstTxWarp>
          </a:bodyPr>
          <a:lstStyle>
            <a:lvl1pPr algn="ctr">
              <a:defRPr sz="1300" b="0" i="0">
                <a:solidFill>
                  <a:srgbClr val="0099CC"/>
                </a:solidFill>
              </a:defRPr>
            </a:lvl1pPr>
          </a:lstStyle>
          <a:p>
            <a:r>
              <a:rPr lang="da-DK" altLang="nl-NL" smtClean="0"/>
              <a:t>Brussels, 22 June 2009</a:t>
            </a:r>
            <a:endParaRPr lang="da-DK" altLang="nl-NL"/>
          </a:p>
        </p:txBody>
      </p:sp>
      <p:sp>
        <p:nvSpPr>
          <p:cNvPr id="1030" name="Rectangle 6"/>
          <p:cNvSpPr>
            <a:spLocks noGrp="1" noChangeArrowheads="1"/>
          </p:cNvSpPr>
          <p:nvPr>
            <p:ph type="sldNum" sz="quarter" idx="4"/>
          </p:nvPr>
        </p:nvSpPr>
        <p:spPr bwMode="auto">
          <a:xfrm>
            <a:off x="7129125" y="6297795"/>
            <a:ext cx="874327" cy="408107"/>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vert="horz" wrap="square" lIns="83183" tIns="41591" rIns="83183" bIns="41591" numCol="1" anchor="t" anchorCtr="0" compatLnSpc="1">
            <a:prstTxWarp prst="textNoShape">
              <a:avLst/>
            </a:prstTxWarp>
          </a:bodyPr>
          <a:lstStyle>
            <a:lvl1pPr algn="r">
              <a:defRPr sz="1300" b="0" i="0">
                <a:solidFill>
                  <a:srgbClr val="0099CC"/>
                </a:solidFill>
              </a:defRPr>
            </a:lvl1pPr>
          </a:lstStyle>
          <a:p>
            <a:fld id="{E4437618-E6C6-406A-A92D-F395436B65FE}" type="slidenum">
              <a:rPr lang="da-DK" altLang="nl-NL"/>
              <a:pPr/>
              <a:t>‹#›</a:t>
            </a:fld>
            <a:endParaRPr lang="da-DK" altLang="nl-NL"/>
          </a:p>
        </p:txBody>
      </p:sp>
      <p:pic>
        <p:nvPicPr>
          <p:cNvPr id="1031" name="Picture 7" descr="KE banner no words"/>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413994" y="0"/>
            <a:ext cx="730006" cy="68580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3048040782"/>
      </p:ext>
    </p:extLst>
  </p:cSld>
  <p:clrMap bg1="lt1" tx1="dk1" bg2="lt2" tx2="dk2" accent1="accent1" accent2="accent2" accent3="accent3" accent4="accent4" accent5="accent5" accent6="accent6" hlink="hlink" folHlink="folHlink"/>
  <p:sldLayoutIdLst>
    <p:sldLayoutId id="2147483695" r:id="rId1"/>
  </p:sldLayoutIdLst>
  <p:hf hdr="0" ftr="0" dt="0"/>
  <p:txStyles>
    <p:titleStyle>
      <a:lvl1pPr algn="l" rtl="0" fontAlgn="base">
        <a:spcBef>
          <a:spcPct val="0"/>
        </a:spcBef>
        <a:spcAft>
          <a:spcPct val="0"/>
        </a:spcAft>
        <a:defRPr sz="2900">
          <a:solidFill>
            <a:srgbClr val="006699"/>
          </a:solidFill>
          <a:latin typeface="+mj-lt"/>
          <a:ea typeface="+mj-ea"/>
          <a:cs typeface="+mj-cs"/>
        </a:defRPr>
      </a:lvl1pPr>
      <a:lvl2pPr algn="l" rtl="0" fontAlgn="base">
        <a:spcBef>
          <a:spcPct val="0"/>
        </a:spcBef>
        <a:spcAft>
          <a:spcPct val="0"/>
        </a:spcAft>
        <a:defRPr sz="2900">
          <a:solidFill>
            <a:srgbClr val="006699"/>
          </a:solidFill>
          <a:latin typeface="Arial" pitchFamily="34" charset="0"/>
          <a:ea typeface="ＭＳ Ｐゴシック" pitchFamily="34" charset="-128"/>
        </a:defRPr>
      </a:lvl2pPr>
      <a:lvl3pPr algn="l" rtl="0" fontAlgn="base">
        <a:spcBef>
          <a:spcPct val="0"/>
        </a:spcBef>
        <a:spcAft>
          <a:spcPct val="0"/>
        </a:spcAft>
        <a:defRPr sz="2900">
          <a:solidFill>
            <a:srgbClr val="006699"/>
          </a:solidFill>
          <a:latin typeface="Arial" pitchFamily="34" charset="0"/>
          <a:ea typeface="ＭＳ Ｐゴシック" pitchFamily="34" charset="-128"/>
        </a:defRPr>
      </a:lvl3pPr>
      <a:lvl4pPr algn="l" rtl="0" fontAlgn="base">
        <a:spcBef>
          <a:spcPct val="0"/>
        </a:spcBef>
        <a:spcAft>
          <a:spcPct val="0"/>
        </a:spcAft>
        <a:defRPr sz="2900">
          <a:solidFill>
            <a:srgbClr val="006699"/>
          </a:solidFill>
          <a:latin typeface="Arial" pitchFamily="34" charset="0"/>
          <a:ea typeface="ＭＳ Ｐゴシック" pitchFamily="34" charset="-128"/>
        </a:defRPr>
      </a:lvl4pPr>
      <a:lvl5pPr algn="l" rtl="0" fontAlgn="base">
        <a:spcBef>
          <a:spcPct val="0"/>
        </a:spcBef>
        <a:spcAft>
          <a:spcPct val="0"/>
        </a:spcAft>
        <a:defRPr sz="2900">
          <a:solidFill>
            <a:srgbClr val="006699"/>
          </a:solidFill>
          <a:latin typeface="Arial" pitchFamily="34" charset="0"/>
          <a:ea typeface="ＭＳ Ｐゴシック" pitchFamily="34" charset="-128"/>
        </a:defRPr>
      </a:lvl5pPr>
      <a:lvl6pPr marL="415915" algn="l" rtl="0" fontAlgn="base">
        <a:spcBef>
          <a:spcPct val="0"/>
        </a:spcBef>
        <a:spcAft>
          <a:spcPct val="0"/>
        </a:spcAft>
        <a:defRPr sz="2900">
          <a:solidFill>
            <a:srgbClr val="006699"/>
          </a:solidFill>
          <a:latin typeface="Arial" pitchFamily="34" charset="0"/>
          <a:ea typeface="ＭＳ Ｐゴシック" pitchFamily="34" charset="-128"/>
        </a:defRPr>
      </a:lvl6pPr>
      <a:lvl7pPr marL="831830" algn="l" rtl="0" fontAlgn="base">
        <a:spcBef>
          <a:spcPct val="0"/>
        </a:spcBef>
        <a:spcAft>
          <a:spcPct val="0"/>
        </a:spcAft>
        <a:defRPr sz="2900">
          <a:solidFill>
            <a:srgbClr val="006699"/>
          </a:solidFill>
          <a:latin typeface="Arial" pitchFamily="34" charset="0"/>
          <a:ea typeface="ＭＳ Ｐゴシック" pitchFamily="34" charset="-128"/>
        </a:defRPr>
      </a:lvl7pPr>
      <a:lvl8pPr marL="1247745" algn="l" rtl="0" fontAlgn="base">
        <a:spcBef>
          <a:spcPct val="0"/>
        </a:spcBef>
        <a:spcAft>
          <a:spcPct val="0"/>
        </a:spcAft>
        <a:defRPr sz="2900">
          <a:solidFill>
            <a:srgbClr val="006699"/>
          </a:solidFill>
          <a:latin typeface="Arial" pitchFamily="34" charset="0"/>
          <a:ea typeface="ＭＳ Ｐゴシック" pitchFamily="34" charset="-128"/>
        </a:defRPr>
      </a:lvl8pPr>
      <a:lvl9pPr marL="1663659" algn="l" rtl="0" fontAlgn="base">
        <a:spcBef>
          <a:spcPct val="0"/>
        </a:spcBef>
        <a:spcAft>
          <a:spcPct val="0"/>
        </a:spcAft>
        <a:defRPr sz="2900">
          <a:solidFill>
            <a:srgbClr val="006699"/>
          </a:solidFill>
          <a:latin typeface="Arial" pitchFamily="34" charset="0"/>
          <a:ea typeface="ＭＳ Ｐゴシック" pitchFamily="34" charset="-128"/>
        </a:defRPr>
      </a:lvl9pPr>
    </p:titleStyle>
    <p:bodyStyle>
      <a:lvl1pPr marL="311936" indent="-311936" algn="l" rtl="0" fontAlgn="base">
        <a:spcBef>
          <a:spcPct val="20000"/>
        </a:spcBef>
        <a:spcAft>
          <a:spcPct val="0"/>
        </a:spcAft>
        <a:buChar char="•"/>
        <a:defRPr sz="1800">
          <a:solidFill>
            <a:srgbClr val="006699"/>
          </a:solidFill>
          <a:latin typeface="+mn-lt"/>
          <a:ea typeface="+mn-ea"/>
          <a:cs typeface="+mn-cs"/>
        </a:defRPr>
      </a:lvl1pPr>
      <a:lvl2pPr marL="675862" indent="-259947" algn="l" rtl="0" fontAlgn="base">
        <a:spcBef>
          <a:spcPct val="20000"/>
        </a:spcBef>
        <a:spcAft>
          <a:spcPct val="0"/>
        </a:spcAft>
        <a:buChar char="–"/>
        <a:defRPr sz="1800">
          <a:solidFill>
            <a:srgbClr val="006699"/>
          </a:solidFill>
          <a:latin typeface="+mn-lt"/>
          <a:ea typeface="+mn-ea"/>
        </a:defRPr>
      </a:lvl2pPr>
      <a:lvl3pPr marL="1039787" indent="-207957" algn="l" rtl="0" fontAlgn="base">
        <a:spcBef>
          <a:spcPct val="20000"/>
        </a:spcBef>
        <a:spcAft>
          <a:spcPct val="0"/>
        </a:spcAft>
        <a:buChar char="•"/>
        <a:defRPr sz="1800">
          <a:solidFill>
            <a:srgbClr val="006699"/>
          </a:solidFill>
          <a:latin typeface="+mn-lt"/>
          <a:ea typeface="+mn-ea"/>
        </a:defRPr>
      </a:lvl3pPr>
      <a:lvl4pPr marL="1455702" indent="-207957" algn="l" rtl="0" fontAlgn="base">
        <a:spcBef>
          <a:spcPct val="20000"/>
        </a:spcBef>
        <a:spcAft>
          <a:spcPct val="0"/>
        </a:spcAft>
        <a:buChar char="–"/>
        <a:defRPr sz="1800">
          <a:solidFill>
            <a:srgbClr val="006699"/>
          </a:solidFill>
          <a:latin typeface="+mn-lt"/>
          <a:ea typeface="+mn-ea"/>
        </a:defRPr>
      </a:lvl4pPr>
      <a:lvl5pPr marL="1871617" indent="-207957" algn="l" rtl="0" fontAlgn="base">
        <a:spcBef>
          <a:spcPct val="20000"/>
        </a:spcBef>
        <a:spcAft>
          <a:spcPct val="0"/>
        </a:spcAft>
        <a:buChar char="»"/>
        <a:defRPr sz="1800">
          <a:solidFill>
            <a:srgbClr val="006699"/>
          </a:solidFill>
          <a:latin typeface="+mn-lt"/>
          <a:ea typeface="+mn-ea"/>
        </a:defRPr>
      </a:lvl5pPr>
      <a:lvl6pPr marL="2287532" indent="-207957" algn="l" rtl="0" fontAlgn="base">
        <a:spcBef>
          <a:spcPct val="20000"/>
        </a:spcBef>
        <a:spcAft>
          <a:spcPct val="0"/>
        </a:spcAft>
        <a:buChar char="»"/>
        <a:defRPr sz="1800">
          <a:solidFill>
            <a:srgbClr val="006699"/>
          </a:solidFill>
          <a:latin typeface="+mn-lt"/>
          <a:ea typeface="+mn-ea"/>
        </a:defRPr>
      </a:lvl6pPr>
      <a:lvl7pPr marL="2703446" indent="-207957" algn="l" rtl="0" fontAlgn="base">
        <a:spcBef>
          <a:spcPct val="20000"/>
        </a:spcBef>
        <a:spcAft>
          <a:spcPct val="0"/>
        </a:spcAft>
        <a:buChar char="»"/>
        <a:defRPr sz="1800">
          <a:solidFill>
            <a:srgbClr val="006699"/>
          </a:solidFill>
          <a:latin typeface="+mn-lt"/>
          <a:ea typeface="+mn-ea"/>
        </a:defRPr>
      </a:lvl7pPr>
      <a:lvl8pPr marL="3119361" indent="-207957" algn="l" rtl="0" fontAlgn="base">
        <a:spcBef>
          <a:spcPct val="20000"/>
        </a:spcBef>
        <a:spcAft>
          <a:spcPct val="0"/>
        </a:spcAft>
        <a:buChar char="»"/>
        <a:defRPr sz="1800">
          <a:solidFill>
            <a:srgbClr val="006699"/>
          </a:solidFill>
          <a:latin typeface="+mn-lt"/>
          <a:ea typeface="+mn-ea"/>
        </a:defRPr>
      </a:lvl8pPr>
      <a:lvl9pPr marL="3535276" indent="-207957" algn="l" rtl="0" fontAlgn="base">
        <a:spcBef>
          <a:spcPct val="20000"/>
        </a:spcBef>
        <a:spcAft>
          <a:spcPct val="0"/>
        </a:spcAft>
        <a:buChar char="»"/>
        <a:defRPr sz="1800">
          <a:solidFill>
            <a:srgbClr val="006699"/>
          </a:solidFill>
          <a:latin typeface="+mn-lt"/>
          <a:ea typeface="+mn-ea"/>
        </a:defRPr>
      </a:lvl9pPr>
    </p:bodyStyle>
    <p:otherStyle>
      <a:defPPr>
        <a:defRPr lang="nl-NL"/>
      </a:defPPr>
      <a:lvl1pPr marL="0" algn="l" defTabSz="831830" rtl="0" eaLnBrk="1" latinLnBrk="0" hangingPunct="1">
        <a:defRPr sz="1600" kern="1200">
          <a:solidFill>
            <a:schemeClr val="tx1"/>
          </a:solidFill>
          <a:latin typeface="+mn-lt"/>
          <a:ea typeface="+mn-ea"/>
          <a:cs typeface="+mn-cs"/>
        </a:defRPr>
      </a:lvl1pPr>
      <a:lvl2pPr marL="415915" algn="l" defTabSz="831830" rtl="0" eaLnBrk="1" latinLnBrk="0" hangingPunct="1">
        <a:defRPr sz="1600" kern="1200">
          <a:solidFill>
            <a:schemeClr val="tx1"/>
          </a:solidFill>
          <a:latin typeface="+mn-lt"/>
          <a:ea typeface="+mn-ea"/>
          <a:cs typeface="+mn-cs"/>
        </a:defRPr>
      </a:lvl2pPr>
      <a:lvl3pPr marL="831830" algn="l" defTabSz="831830" rtl="0" eaLnBrk="1" latinLnBrk="0" hangingPunct="1">
        <a:defRPr sz="1600" kern="1200">
          <a:solidFill>
            <a:schemeClr val="tx1"/>
          </a:solidFill>
          <a:latin typeface="+mn-lt"/>
          <a:ea typeface="+mn-ea"/>
          <a:cs typeface="+mn-cs"/>
        </a:defRPr>
      </a:lvl3pPr>
      <a:lvl4pPr marL="1247745" algn="l" defTabSz="831830" rtl="0" eaLnBrk="1" latinLnBrk="0" hangingPunct="1">
        <a:defRPr sz="1600" kern="1200">
          <a:solidFill>
            <a:schemeClr val="tx1"/>
          </a:solidFill>
          <a:latin typeface="+mn-lt"/>
          <a:ea typeface="+mn-ea"/>
          <a:cs typeface="+mn-cs"/>
        </a:defRPr>
      </a:lvl4pPr>
      <a:lvl5pPr marL="1663659" algn="l" defTabSz="831830" rtl="0" eaLnBrk="1" latinLnBrk="0" hangingPunct="1">
        <a:defRPr sz="1600" kern="1200">
          <a:solidFill>
            <a:schemeClr val="tx1"/>
          </a:solidFill>
          <a:latin typeface="+mn-lt"/>
          <a:ea typeface="+mn-ea"/>
          <a:cs typeface="+mn-cs"/>
        </a:defRPr>
      </a:lvl5pPr>
      <a:lvl6pPr marL="2079574" algn="l" defTabSz="831830" rtl="0" eaLnBrk="1" latinLnBrk="0" hangingPunct="1">
        <a:defRPr sz="1600" kern="1200">
          <a:solidFill>
            <a:schemeClr val="tx1"/>
          </a:solidFill>
          <a:latin typeface="+mn-lt"/>
          <a:ea typeface="+mn-ea"/>
          <a:cs typeface="+mn-cs"/>
        </a:defRPr>
      </a:lvl6pPr>
      <a:lvl7pPr marL="2495489" algn="l" defTabSz="831830" rtl="0" eaLnBrk="1" latinLnBrk="0" hangingPunct="1">
        <a:defRPr sz="1600" kern="1200">
          <a:solidFill>
            <a:schemeClr val="tx1"/>
          </a:solidFill>
          <a:latin typeface="+mn-lt"/>
          <a:ea typeface="+mn-ea"/>
          <a:cs typeface="+mn-cs"/>
        </a:defRPr>
      </a:lvl7pPr>
      <a:lvl8pPr marL="2911404" algn="l" defTabSz="831830" rtl="0" eaLnBrk="1" latinLnBrk="0" hangingPunct="1">
        <a:defRPr sz="1600" kern="1200">
          <a:solidFill>
            <a:schemeClr val="tx1"/>
          </a:solidFill>
          <a:latin typeface="+mn-lt"/>
          <a:ea typeface="+mn-ea"/>
          <a:cs typeface="+mn-cs"/>
        </a:defRPr>
      </a:lvl8pPr>
      <a:lvl9pPr marL="3327319" algn="l" defTabSz="831830" rtl="0" eaLnBrk="1" latinLnBrk="0" hangingPunct="1">
        <a:defRPr sz="16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6571" y="795130"/>
            <a:ext cx="7316881" cy="95777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da-DK" smtClean="0"/>
              <a:t>Click to edit Master title style</a:t>
            </a:r>
          </a:p>
        </p:txBody>
      </p:sp>
      <p:sp>
        <p:nvSpPr>
          <p:cNvPr id="1027" name="Rectangle 3"/>
          <p:cNvSpPr>
            <a:spLocks noGrp="1" noChangeArrowheads="1"/>
          </p:cNvSpPr>
          <p:nvPr>
            <p:ph type="body" idx="1"/>
          </p:nvPr>
        </p:nvSpPr>
        <p:spPr bwMode="auto">
          <a:xfrm>
            <a:off x="686571" y="1980297"/>
            <a:ext cx="7316881" cy="411570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a-DK" smtClean="0"/>
              <a:t>Click to edit Master text styles</a:t>
            </a:r>
          </a:p>
          <a:p>
            <a:pPr lvl="1"/>
            <a:r>
              <a:rPr lang="da-DK" smtClean="0"/>
              <a:t>Second level</a:t>
            </a:r>
          </a:p>
          <a:p>
            <a:pPr lvl="2"/>
            <a:r>
              <a:rPr lang="da-DK" smtClean="0"/>
              <a:t>Third level</a:t>
            </a:r>
          </a:p>
          <a:p>
            <a:pPr lvl="3"/>
            <a:r>
              <a:rPr lang="da-DK" smtClean="0"/>
              <a:t>Fourth level</a:t>
            </a:r>
          </a:p>
          <a:p>
            <a:pPr lvl="4"/>
            <a:r>
              <a:rPr lang="da-DK" smtClean="0"/>
              <a:t>Fifth level</a:t>
            </a:r>
          </a:p>
        </p:txBody>
      </p:sp>
      <p:sp>
        <p:nvSpPr>
          <p:cNvPr id="1028" name="Rectangle 4"/>
          <p:cNvSpPr>
            <a:spLocks noGrp="1" noChangeArrowheads="1"/>
          </p:cNvSpPr>
          <p:nvPr>
            <p:ph type="dt" sz="half" idx="2"/>
          </p:nvPr>
        </p:nvSpPr>
        <p:spPr bwMode="auto">
          <a:xfrm>
            <a:off x="686571" y="6297795"/>
            <a:ext cx="2272689" cy="40810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0" hangingPunct="0">
              <a:defRPr sz="1236" b="0" i="0">
                <a:solidFill>
                  <a:srgbClr val="0099CC"/>
                </a:solidFill>
                <a:latin typeface="Arial" charset="0"/>
                <a:ea typeface="ＭＳ Ｐゴシック" pitchFamily="-65" charset="-128"/>
                <a:cs typeface="+mn-cs"/>
              </a:defRPr>
            </a:lvl1pPr>
          </a:lstStyle>
          <a:p>
            <a:pPr fontAlgn="base">
              <a:spcBef>
                <a:spcPct val="0"/>
              </a:spcBef>
              <a:spcAft>
                <a:spcPct val="0"/>
              </a:spcAft>
              <a:defRPr/>
            </a:pPr>
            <a:endParaRPr lang="en-GB"/>
          </a:p>
        </p:txBody>
      </p:sp>
      <p:sp>
        <p:nvSpPr>
          <p:cNvPr id="1029" name="Rectangle 5"/>
          <p:cNvSpPr>
            <a:spLocks noGrp="1" noChangeArrowheads="1"/>
          </p:cNvSpPr>
          <p:nvPr>
            <p:ph type="ftr" sz="quarter" idx="3"/>
          </p:nvPr>
        </p:nvSpPr>
        <p:spPr bwMode="auto">
          <a:xfrm>
            <a:off x="3124598" y="6297795"/>
            <a:ext cx="3937272" cy="40810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eaLnBrk="0" hangingPunct="0">
              <a:defRPr sz="1236" b="0" i="0">
                <a:solidFill>
                  <a:srgbClr val="0099CC"/>
                </a:solidFill>
                <a:latin typeface="Arial" charset="0"/>
                <a:ea typeface="ＭＳ Ｐゴシック" pitchFamily="-65" charset="-128"/>
                <a:cs typeface="+mn-cs"/>
              </a:defRPr>
            </a:lvl1pPr>
          </a:lstStyle>
          <a:p>
            <a:pPr fontAlgn="base">
              <a:spcBef>
                <a:spcPct val="0"/>
              </a:spcBef>
              <a:spcAft>
                <a:spcPct val="0"/>
              </a:spcAft>
              <a:defRPr/>
            </a:pPr>
            <a:r>
              <a:rPr lang="nl-NL" smtClean="0"/>
              <a:t>Brussels, 22 June 2009</a:t>
            </a:r>
            <a:endParaRPr lang="da-DK"/>
          </a:p>
        </p:txBody>
      </p:sp>
      <p:sp>
        <p:nvSpPr>
          <p:cNvPr id="1030" name="Rectangle 6"/>
          <p:cNvSpPr>
            <a:spLocks noGrp="1" noChangeArrowheads="1"/>
          </p:cNvSpPr>
          <p:nvPr>
            <p:ph type="sldNum" sz="quarter" idx="4"/>
          </p:nvPr>
        </p:nvSpPr>
        <p:spPr bwMode="auto">
          <a:xfrm>
            <a:off x="7129125" y="6297795"/>
            <a:ext cx="874327" cy="40810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0" hangingPunct="0">
              <a:defRPr sz="1236" b="0" i="0">
                <a:solidFill>
                  <a:srgbClr val="0099CC"/>
                </a:solidFill>
              </a:defRPr>
            </a:lvl1pPr>
          </a:lstStyle>
          <a:p>
            <a:pPr fontAlgn="base">
              <a:spcBef>
                <a:spcPct val="0"/>
              </a:spcBef>
              <a:spcAft>
                <a:spcPct val="0"/>
              </a:spcAft>
              <a:defRPr/>
            </a:pPr>
            <a:fld id="{7E6A6809-1CB8-46BF-A640-50A9920C5CC7}" type="slidenum">
              <a:rPr lang="da-DK"/>
              <a:pPr fontAlgn="base">
                <a:spcBef>
                  <a:spcPct val="0"/>
                </a:spcBef>
                <a:spcAft>
                  <a:spcPct val="0"/>
                </a:spcAft>
                <a:defRPr/>
              </a:pPr>
              <a:t>‹#›</a:t>
            </a:fld>
            <a:endParaRPr lang="da-DK"/>
          </a:p>
        </p:txBody>
      </p:sp>
      <p:pic>
        <p:nvPicPr>
          <p:cNvPr id="1031" name="Picture 7" descr="KE banner no words"/>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8413994" y="0"/>
            <a:ext cx="730006"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032" name="Picture 8"/>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1" y="0"/>
            <a:ext cx="2838759" cy="90205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99196714"/>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hdr="0" ftr="0" dt="0"/>
  <p:txStyles>
    <p:titleStyle>
      <a:lvl1pPr algn="l" rtl="0" eaLnBrk="0" fontAlgn="base" hangingPunct="0">
        <a:spcBef>
          <a:spcPct val="0"/>
        </a:spcBef>
        <a:spcAft>
          <a:spcPct val="0"/>
        </a:spcAft>
        <a:defRPr sz="2824">
          <a:solidFill>
            <a:srgbClr val="006699"/>
          </a:solidFill>
          <a:latin typeface="+mj-lt"/>
          <a:ea typeface="+mj-ea"/>
          <a:cs typeface="+mj-cs"/>
        </a:defRPr>
      </a:lvl1pPr>
      <a:lvl2pPr algn="l" rtl="0" eaLnBrk="0" fontAlgn="base" hangingPunct="0">
        <a:spcBef>
          <a:spcPct val="0"/>
        </a:spcBef>
        <a:spcAft>
          <a:spcPct val="0"/>
        </a:spcAft>
        <a:defRPr sz="2824">
          <a:solidFill>
            <a:srgbClr val="006699"/>
          </a:solidFill>
          <a:latin typeface="Arial" pitchFamily="-108" charset="0"/>
          <a:ea typeface="ＭＳ Ｐゴシック" pitchFamily="-108" charset="-128"/>
          <a:cs typeface="ＭＳ Ｐゴシック" pitchFamily="-108" charset="-128"/>
        </a:defRPr>
      </a:lvl2pPr>
      <a:lvl3pPr algn="l" rtl="0" eaLnBrk="0" fontAlgn="base" hangingPunct="0">
        <a:spcBef>
          <a:spcPct val="0"/>
        </a:spcBef>
        <a:spcAft>
          <a:spcPct val="0"/>
        </a:spcAft>
        <a:defRPr sz="2824">
          <a:solidFill>
            <a:srgbClr val="006699"/>
          </a:solidFill>
          <a:latin typeface="Arial" pitchFamily="-108" charset="0"/>
          <a:ea typeface="ＭＳ Ｐゴシック" pitchFamily="-108" charset="-128"/>
          <a:cs typeface="ＭＳ Ｐゴシック" pitchFamily="-108" charset="-128"/>
        </a:defRPr>
      </a:lvl3pPr>
      <a:lvl4pPr algn="l" rtl="0" eaLnBrk="0" fontAlgn="base" hangingPunct="0">
        <a:spcBef>
          <a:spcPct val="0"/>
        </a:spcBef>
        <a:spcAft>
          <a:spcPct val="0"/>
        </a:spcAft>
        <a:defRPr sz="2824">
          <a:solidFill>
            <a:srgbClr val="006699"/>
          </a:solidFill>
          <a:latin typeface="Arial" pitchFamily="-108" charset="0"/>
          <a:ea typeface="ＭＳ Ｐゴシック" pitchFamily="-108" charset="-128"/>
          <a:cs typeface="ＭＳ Ｐゴシック" pitchFamily="-108" charset="-128"/>
        </a:defRPr>
      </a:lvl4pPr>
      <a:lvl5pPr algn="l" rtl="0" eaLnBrk="0" fontAlgn="base" hangingPunct="0">
        <a:spcBef>
          <a:spcPct val="0"/>
        </a:spcBef>
        <a:spcAft>
          <a:spcPct val="0"/>
        </a:spcAft>
        <a:defRPr sz="2824">
          <a:solidFill>
            <a:srgbClr val="006699"/>
          </a:solidFill>
          <a:latin typeface="Arial" pitchFamily="-108" charset="0"/>
          <a:ea typeface="ＭＳ Ｐゴシック" pitchFamily="-108" charset="-128"/>
          <a:cs typeface="ＭＳ Ｐゴシック" pitchFamily="-108" charset="-128"/>
        </a:defRPr>
      </a:lvl5pPr>
      <a:lvl6pPr marL="403525" algn="l" rtl="0" fontAlgn="base">
        <a:spcBef>
          <a:spcPct val="0"/>
        </a:spcBef>
        <a:spcAft>
          <a:spcPct val="0"/>
        </a:spcAft>
        <a:defRPr sz="2824">
          <a:solidFill>
            <a:srgbClr val="006699"/>
          </a:solidFill>
          <a:latin typeface="Arial" pitchFamily="-108" charset="0"/>
          <a:ea typeface="ＭＳ Ｐゴシック" pitchFamily="-108" charset="-128"/>
          <a:cs typeface="ＭＳ Ｐゴシック" pitchFamily="-108" charset="-128"/>
        </a:defRPr>
      </a:lvl6pPr>
      <a:lvl7pPr marL="807049" algn="l" rtl="0" fontAlgn="base">
        <a:spcBef>
          <a:spcPct val="0"/>
        </a:spcBef>
        <a:spcAft>
          <a:spcPct val="0"/>
        </a:spcAft>
        <a:defRPr sz="2824">
          <a:solidFill>
            <a:srgbClr val="006699"/>
          </a:solidFill>
          <a:latin typeface="Arial" pitchFamily="-108" charset="0"/>
          <a:ea typeface="ＭＳ Ｐゴシック" pitchFamily="-108" charset="-128"/>
          <a:cs typeface="ＭＳ Ｐゴシック" pitchFamily="-108" charset="-128"/>
        </a:defRPr>
      </a:lvl7pPr>
      <a:lvl8pPr marL="1210574" algn="l" rtl="0" fontAlgn="base">
        <a:spcBef>
          <a:spcPct val="0"/>
        </a:spcBef>
        <a:spcAft>
          <a:spcPct val="0"/>
        </a:spcAft>
        <a:defRPr sz="2824">
          <a:solidFill>
            <a:srgbClr val="006699"/>
          </a:solidFill>
          <a:latin typeface="Arial" pitchFamily="-108" charset="0"/>
          <a:ea typeface="ＭＳ Ｐゴシック" pitchFamily="-108" charset="-128"/>
          <a:cs typeface="ＭＳ Ｐゴシック" pitchFamily="-108" charset="-128"/>
        </a:defRPr>
      </a:lvl8pPr>
      <a:lvl9pPr marL="1614099" algn="l" rtl="0" fontAlgn="base">
        <a:spcBef>
          <a:spcPct val="0"/>
        </a:spcBef>
        <a:spcAft>
          <a:spcPct val="0"/>
        </a:spcAft>
        <a:defRPr sz="2824">
          <a:solidFill>
            <a:srgbClr val="006699"/>
          </a:solidFill>
          <a:latin typeface="Arial" pitchFamily="-108" charset="0"/>
          <a:ea typeface="ＭＳ Ｐゴシック" pitchFamily="-108" charset="-128"/>
          <a:cs typeface="ＭＳ Ｐゴシック" pitchFamily="-108" charset="-128"/>
        </a:defRPr>
      </a:lvl9pPr>
    </p:titleStyle>
    <p:bodyStyle>
      <a:lvl1pPr marL="302644" indent="-302644" algn="l" rtl="0" eaLnBrk="0" fontAlgn="base" hangingPunct="0">
        <a:spcBef>
          <a:spcPct val="20000"/>
        </a:spcBef>
        <a:spcAft>
          <a:spcPct val="0"/>
        </a:spcAft>
        <a:buChar char="•"/>
        <a:defRPr sz="1765">
          <a:solidFill>
            <a:srgbClr val="006699"/>
          </a:solidFill>
          <a:latin typeface="+mn-lt"/>
          <a:ea typeface="+mn-ea"/>
          <a:cs typeface="+mn-cs"/>
        </a:defRPr>
      </a:lvl1pPr>
      <a:lvl2pPr marL="655728" indent="-252203" algn="l" rtl="0" eaLnBrk="0" fontAlgn="base" hangingPunct="0">
        <a:spcBef>
          <a:spcPct val="20000"/>
        </a:spcBef>
        <a:spcAft>
          <a:spcPct val="0"/>
        </a:spcAft>
        <a:buChar char="–"/>
        <a:defRPr sz="1765">
          <a:solidFill>
            <a:srgbClr val="006699"/>
          </a:solidFill>
          <a:latin typeface="+mn-lt"/>
          <a:ea typeface="+mn-ea"/>
        </a:defRPr>
      </a:lvl2pPr>
      <a:lvl3pPr marL="1008812" indent="-201762" algn="l" rtl="0" eaLnBrk="0" fontAlgn="base" hangingPunct="0">
        <a:spcBef>
          <a:spcPct val="20000"/>
        </a:spcBef>
        <a:spcAft>
          <a:spcPct val="0"/>
        </a:spcAft>
        <a:buChar char="•"/>
        <a:defRPr sz="1765">
          <a:solidFill>
            <a:srgbClr val="006699"/>
          </a:solidFill>
          <a:latin typeface="+mn-lt"/>
          <a:ea typeface="+mn-ea"/>
        </a:defRPr>
      </a:lvl3pPr>
      <a:lvl4pPr marL="1412337" indent="-201762" algn="l" rtl="0" eaLnBrk="0" fontAlgn="base" hangingPunct="0">
        <a:spcBef>
          <a:spcPct val="20000"/>
        </a:spcBef>
        <a:spcAft>
          <a:spcPct val="0"/>
        </a:spcAft>
        <a:buChar char="–"/>
        <a:defRPr sz="1765">
          <a:solidFill>
            <a:srgbClr val="006699"/>
          </a:solidFill>
          <a:latin typeface="+mn-lt"/>
          <a:ea typeface="+mn-ea"/>
        </a:defRPr>
      </a:lvl4pPr>
      <a:lvl5pPr marL="1815861" indent="-201762" algn="l" rtl="0" eaLnBrk="0" fontAlgn="base" hangingPunct="0">
        <a:spcBef>
          <a:spcPct val="20000"/>
        </a:spcBef>
        <a:spcAft>
          <a:spcPct val="0"/>
        </a:spcAft>
        <a:buChar char="»"/>
        <a:defRPr sz="1765">
          <a:solidFill>
            <a:srgbClr val="006699"/>
          </a:solidFill>
          <a:latin typeface="+mn-lt"/>
          <a:ea typeface="+mn-ea"/>
        </a:defRPr>
      </a:lvl5pPr>
      <a:lvl6pPr marL="2219386" indent="-201762" algn="l" rtl="0" fontAlgn="base">
        <a:spcBef>
          <a:spcPct val="20000"/>
        </a:spcBef>
        <a:spcAft>
          <a:spcPct val="0"/>
        </a:spcAft>
        <a:buChar char="»"/>
        <a:defRPr sz="1765">
          <a:solidFill>
            <a:srgbClr val="006699"/>
          </a:solidFill>
          <a:latin typeface="+mn-lt"/>
          <a:ea typeface="+mn-ea"/>
        </a:defRPr>
      </a:lvl6pPr>
      <a:lvl7pPr marL="2622911" indent="-201762" algn="l" rtl="0" fontAlgn="base">
        <a:spcBef>
          <a:spcPct val="20000"/>
        </a:spcBef>
        <a:spcAft>
          <a:spcPct val="0"/>
        </a:spcAft>
        <a:buChar char="»"/>
        <a:defRPr sz="1765">
          <a:solidFill>
            <a:srgbClr val="006699"/>
          </a:solidFill>
          <a:latin typeface="+mn-lt"/>
          <a:ea typeface="+mn-ea"/>
        </a:defRPr>
      </a:lvl7pPr>
      <a:lvl8pPr marL="3026435" indent="-201762" algn="l" rtl="0" fontAlgn="base">
        <a:spcBef>
          <a:spcPct val="20000"/>
        </a:spcBef>
        <a:spcAft>
          <a:spcPct val="0"/>
        </a:spcAft>
        <a:buChar char="»"/>
        <a:defRPr sz="1765">
          <a:solidFill>
            <a:srgbClr val="006699"/>
          </a:solidFill>
          <a:latin typeface="+mn-lt"/>
          <a:ea typeface="+mn-ea"/>
        </a:defRPr>
      </a:lvl8pPr>
      <a:lvl9pPr marL="3429960" indent="-201762" algn="l" rtl="0" fontAlgn="base">
        <a:spcBef>
          <a:spcPct val="20000"/>
        </a:spcBef>
        <a:spcAft>
          <a:spcPct val="0"/>
        </a:spcAft>
        <a:buChar char="»"/>
        <a:defRPr sz="1765">
          <a:solidFill>
            <a:srgbClr val="006699"/>
          </a:solidFill>
          <a:latin typeface="+mn-lt"/>
          <a:ea typeface="+mn-ea"/>
        </a:defRPr>
      </a:lvl9pPr>
    </p:bodyStyle>
    <p:otherStyle>
      <a:defPPr>
        <a:defRPr lang="nl-NL"/>
      </a:defPPr>
      <a:lvl1pPr marL="0" algn="l" defTabSz="403525" rtl="0" eaLnBrk="1" latinLnBrk="0" hangingPunct="1">
        <a:defRPr sz="1589" kern="1200">
          <a:solidFill>
            <a:schemeClr val="tx1"/>
          </a:solidFill>
          <a:latin typeface="+mn-lt"/>
          <a:ea typeface="+mn-ea"/>
          <a:cs typeface="+mn-cs"/>
        </a:defRPr>
      </a:lvl1pPr>
      <a:lvl2pPr marL="403525" algn="l" defTabSz="403525" rtl="0" eaLnBrk="1" latinLnBrk="0" hangingPunct="1">
        <a:defRPr sz="1589" kern="1200">
          <a:solidFill>
            <a:schemeClr val="tx1"/>
          </a:solidFill>
          <a:latin typeface="+mn-lt"/>
          <a:ea typeface="+mn-ea"/>
          <a:cs typeface="+mn-cs"/>
        </a:defRPr>
      </a:lvl2pPr>
      <a:lvl3pPr marL="807049" algn="l" defTabSz="403525" rtl="0" eaLnBrk="1" latinLnBrk="0" hangingPunct="1">
        <a:defRPr sz="1589" kern="1200">
          <a:solidFill>
            <a:schemeClr val="tx1"/>
          </a:solidFill>
          <a:latin typeface="+mn-lt"/>
          <a:ea typeface="+mn-ea"/>
          <a:cs typeface="+mn-cs"/>
        </a:defRPr>
      </a:lvl3pPr>
      <a:lvl4pPr marL="1210574" algn="l" defTabSz="403525" rtl="0" eaLnBrk="1" latinLnBrk="0" hangingPunct="1">
        <a:defRPr sz="1589" kern="1200">
          <a:solidFill>
            <a:schemeClr val="tx1"/>
          </a:solidFill>
          <a:latin typeface="+mn-lt"/>
          <a:ea typeface="+mn-ea"/>
          <a:cs typeface="+mn-cs"/>
        </a:defRPr>
      </a:lvl4pPr>
      <a:lvl5pPr marL="1614099" algn="l" defTabSz="403525" rtl="0" eaLnBrk="1" latinLnBrk="0" hangingPunct="1">
        <a:defRPr sz="1589" kern="1200">
          <a:solidFill>
            <a:schemeClr val="tx1"/>
          </a:solidFill>
          <a:latin typeface="+mn-lt"/>
          <a:ea typeface="+mn-ea"/>
          <a:cs typeface="+mn-cs"/>
        </a:defRPr>
      </a:lvl5pPr>
      <a:lvl6pPr marL="2017624" algn="l" defTabSz="403525" rtl="0" eaLnBrk="1" latinLnBrk="0" hangingPunct="1">
        <a:defRPr sz="1589" kern="1200">
          <a:solidFill>
            <a:schemeClr val="tx1"/>
          </a:solidFill>
          <a:latin typeface="+mn-lt"/>
          <a:ea typeface="+mn-ea"/>
          <a:cs typeface="+mn-cs"/>
        </a:defRPr>
      </a:lvl6pPr>
      <a:lvl7pPr marL="2421148" algn="l" defTabSz="403525" rtl="0" eaLnBrk="1" latinLnBrk="0" hangingPunct="1">
        <a:defRPr sz="1589" kern="1200">
          <a:solidFill>
            <a:schemeClr val="tx1"/>
          </a:solidFill>
          <a:latin typeface="+mn-lt"/>
          <a:ea typeface="+mn-ea"/>
          <a:cs typeface="+mn-cs"/>
        </a:defRPr>
      </a:lvl7pPr>
      <a:lvl8pPr marL="2824673" algn="l" defTabSz="403525" rtl="0" eaLnBrk="1" latinLnBrk="0" hangingPunct="1">
        <a:defRPr sz="1589" kern="1200">
          <a:solidFill>
            <a:schemeClr val="tx1"/>
          </a:solidFill>
          <a:latin typeface="+mn-lt"/>
          <a:ea typeface="+mn-ea"/>
          <a:cs typeface="+mn-cs"/>
        </a:defRPr>
      </a:lvl8pPr>
      <a:lvl9pPr marL="3228198" algn="l" defTabSz="403525" rtl="0" eaLnBrk="1" latinLnBrk="0" hangingPunct="1">
        <a:defRPr sz="158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2.xml"/><Relationship Id="rId1" Type="http://schemas.openxmlformats.org/officeDocument/2006/relationships/slideLayout" Target="../slideLayouts/slideLayout6.xml"/><Relationship Id="rId5" Type="http://schemas.openxmlformats.org/officeDocument/2006/relationships/image" Target="../media/image28.png"/><Relationship Id="rId4" Type="http://schemas.openxmlformats.org/officeDocument/2006/relationships/image" Target="../media/image27.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8" Type="http://schemas.openxmlformats.org/officeDocument/2006/relationships/hyperlink" Target="http://repository.jisc.ac.uk/6332/" TargetMode="External"/><Relationship Id="rId13" Type="http://schemas.openxmlformats.org/officeDocument/2006/relationships/hyperlink" Target="http://repository.jisc.ac.uk/6275/1/KE_Workshop_report_-_Making_data_count_-_Research_Data_and_Research_Assessment.pdf" TargetMode="External"/><Relationship Id="rId3" Type="http://schemas.openxmlformats.org/officeDocument/2006/relationships/hyperlink" Target="http://repository.jisc.ac.uk/6338/1/Knowledge_Exchange_Discussion_paper_on_Open_Knowledge_Nov_2013.pdf" TargetMode="External"/><Relationship Id="rId7" Type="http://schemas.openxmlformats.org/officeDocument/2006/relationships/hyperlink" Target="http://repository.jisc.ac.uk/6379/" TargetMode="External"/><Relationship Id="rId12" Type="http://schemas.openxmlformats.org/officeDocument/2006/relationships/hyperlink" Target="http://repository.jisc.ac.uk/6205/1/Value_of_Research_Data.pdf" TargetMode="External"/><Relationship Id="rId17" Type="http://schemas.openxmlformats.org/officeDocument/2006/relationships/hyperlink" Target="http://repository.jisc.ac.uk/6221/1/digitsation_snapshot_2014-12-2.pdf" TargetMode="External"/><Relationship Id="rId2" Type="http://schemas.openxmlformats.org/officeDocument/2006/relationships/notesSlide" Target="../notesSlides/notesSlide15.xml"/><Relationship Id="rId16" Type="http://schemas.openxmlformats.org/officeDocument/2006/relationships/hyperlink" Target="http://repository.jisc.ac.uk/6181/1/KE-report-national-approaches-to-ORCID-and-ISNI.pdf" TargetMode="External"/><Relationship Id="rId1" Type="http://schemas.openxmlformats.org/officeDocument/2006/relationships/slideLayout" Target="../slideLayouts/slideLayout6.xml"/><Relationship Id="rId6" Type="http://schemas.openxmlformats.org/officeDocument/2006/relationships/hyperlink" Target="http://repository.jisc.ac.uk/6402/" TargetMode="External"/><Relationship Id="rId11" Type="http://schemas.openxmlformats.org/officeDocument/2006/relationships/hyperlink" Target="http://repository.jisc.ac.uk/6269/" TargetMode="External"/><Relationship Id="rId5" Type="http://schemas.openxmlformats.org/officeDocument/2006/relationships/hyperlink" Target="http://repository.jisc.ac.uk/6200/1/KE_Surfboard_Riding_the_Wave_Screen.pdf" TargetMode="External"/><Relationship Id="rId15" Type="http://schemas.openxmlformats.org/officeDocument/2006/relationships/hyperlink" Target="http://www.knowledge-exchange.info/reports?project=3" TargetMode="External"/><Relationship Id="rId10" Type="http://schemas.openxmlformats.org/officeDocument/2006/relationships/hyperlink" Target="http://repository.jisc.ac.uk/6223/1/OA_Sustainability_Index.pdf" TargetMode="External"/><Relationship Id="rId4" Type="http://schemas.openxmlformats.org/officeDocument/2006/relationships/hyperlink" Target="http://repository.jisc.ac.uk/6224/1/Authority_files_-_Breaking_out_of_the_library_silo.pdf" TargetMode="External"/><Relationship Id="rId9" Type="http://schemas.openxmlformats.org/officeDocument/2006/relationships/hyperlink" Target="http://repository.jisc.ac.uk/6214/11/Some+Observations+Based+on+the+Case+Studies+of+Research+Tools.pdf" TargetMode="External"/><Relationship Id="rId14" Type="http://schemas.openxmlformats.org/officeDocument/2006/relationships/hyperlink" Target="http://repository.jisc.ac.uk/5662/" TargetMode="Externa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29.png"/><Relationship Id="rId2" Type="http://schemas.openxmlformats.org/officeDocument/2006/relationships/notesSlide" Target="../notesSlides/notesSlide17.xml"/><Relationship Id="rId1" Type="http://schemas.openxmlformats.org/officeDocument/2006/relationships/slideLayout" Target="../slideLayouts/slideLayout5.xml"/><Relationship Id="rId6" Type="http://schemas.openxmlformats.org/officeDocument/2006/relationships/hyperlink" Target="mailto:Bas.Cordewener@jisc.ac.uk" TargetMode="External"/><Relationship Id="rId5" Type="http://schemas.openxmlformats.org/officeDocument/2006/relationships/hyperlink" Target="mailto:s.james@jisc.ac.uk" TargetMode="External"/><Relationship Id="rId4" Type="http://schemas.openxmlformats.org/officeDocument/2006/relationships/hyperlink" Target="http://www.knowledge-exchange.info/"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jpg"/><Relationship Id="rId7"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0.emf"/><Relationship Id="rId3" Type="http://schemas.openxmlformats.org/officeDocument/2006/relationships/image" Target="../media/image10.jpeg"/><Relationship Id="rId7" Type="http://schemas.openxmlformats.org/officeDocument/2006/relationships/image" Target="../media/image14.jpeg"/><Relationship Id="rId12"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image" Target="../media/image13.png"/><Relationship Id="rId11" Type="http://schemas.openxmlformats.org/officeDocument/2006/relationships/image" Target="../media/image18.jpeg"/><Relationship Id="rId5" Type="http://schemas.openxmlformats.org/officeDocument/2006/relationships/image" Target="../media/image12.jpeg"/><Relationship Id="rId15" Type="http://schemas.openxmlformats.org/officeDocument/2006/relationships/image" Target="../media/image22.jpeg"/><Relationship Id="rId10" Type="http://schemas.openxmlformats.org/officeDocument/2006/relationships/image" Target="../media/image17.png"/><Relationship Id="rId4" Type="http://schemas.openxmlformats.org/officeDocument/2006/relationships/image" Target="../media/image11.jpeg"/><Relationship Id="rId9" Type="http://schemas.openxmlformats.org/officeDocument/2006/relationships/image" Target="../media/image16.png"/><Relationship Id="rId14" Type="http://schemas.openxmlformats.org/officeDocument/2006/relationships/image" Target="../media/image21.png"/></Relationships>
</file>

<file path=ppt/slides/_rels/slide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694978" y="4488281"/>
            <a:ext cx="7770859" cy="1100960"/>
          </a:xfrm>
        </p:spPr>
        <p:txBody>
          <a:bodyPr/>
          <a:lstStyle/>
          <a:p>
            <a:pPr eaLnBrk="1" hangingPunct="1"/>
            <a:r>
              <a:rPr lang="en-US" dirty="0" smtClean="0"/>
              <a:t>Funding Research Data Management </a:t>
            </a:r>
            <a:br>
              <a:rPr lang="en-US" dirty="0" smtClean="0"/>
            </a:br>
            <a:r>
              <a:rPr lang="en-US" dirty="0" smtClean="0"/>
              <a:t>and related Infrastructures </a:t>
            </a:r>
            <a:br>
              <a:rPr lang="en-US" dirty="0" smtClean="0"/>
            </a:br>
            <a:r>
              <a:rPr lang="en-US" dirty="0" smtClean="0"/>
              <a:t> Knowledge Exchange &amp; Science Europe</a:t>
            </a:r>
            <a:endParaRPr lang="en-US" sz="2000" dirty="0"/>
          </a:p>
        </p:txBody>
      </p:sp>
      <p:sp>
        <p:nvSpPr>
          <p:cNvPr id="5123" name="Text Box 6"/>
          <p:cNvSpPr txBox="1">
            <a:spLocks noChangeArrowheads="1"/>
          </p:cNvSpPr>
          <p:nvPr/>
        </p:nvSpPr>
        <p:spPr bwMode="auto">
          <a:xfrm>
            <a:off x="1478229" y="5774550"/>
            <a:ext cx="3238091" cy="41825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rgbClr val="006699"/>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6699"/>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rgbClr val="006699"/>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006699"/>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rgbClr val="006699"/>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rgbClr val="006699"/>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rgbClr val="006699"/>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rgbClr val="006699"/>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rgbClr val="006699"/>
                </a:solidFill>
                <a:latin typeface="Arial" panose="020B0604020202020204" pitchFamily="34" charset="0"/>
                <a:ea typeface="ＭＳ Ｐゴシック" panose="020B0600070205080204" pitchFamily="34" charset="-128"/>
              </a:defRPr>
            </a:lvl9pPr>
          </a:lstStyle>
          <a:p>
            <a:pPr eaLnBrk="0" fontAlgn="base" hangingPunct="0">
              <a:spcBef>
                <a:spcPct val="50000"/>
              </a:spcBef>
              <a:spcAft>
                <a:spcPct val="0"/>
              </a:spcAft>
              <a:buFontTx/>
              <a:buNone/>
            </a:pPr>
            <a:endParaRPr lang="en-US" sz="2118">
              <a:solidFill>
                <a:srgbClr val="000000"/>
              </a:solidFill>
            </a:endParaRPr>
          </a:p>
        </p:txBody>
      </p:sp>
      <p:pic>
        <p:nvPicPr>
          <p:cNvPr id="5124"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05241" y="5868970"/>
            <a:ext cx="2838759" cy="83929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extBox 1"/>
          <p:cNvSpPr txBox="1"/>
          <p:nvPr/>
        </p:nvSpPr>
        <p:spPr>
          <a:xfrm>
            <a:off x="395536" y="5733256"/>
            <a:ext cx="6192688" cy="830997"/>
          </a:xfrm>
          <a:prstGeom prst="rect">
            <a:avLst/>
          </a:prstGeom>
          <a:noFill/>
        </p:spPr>
        <p:txBody>
          <a:bodyPr wrap="square" rtlCol="0">
            <a:spAutoFit/>
          </a:bodyPr>
          <a:lstStyle/>
          <a:p>
            <a:r>
              <a:rPr lang="en-US" sz="1600" dirty="0">
                <a:solidFill>
                  <a:srgbClr val="006699"/>
                </a:solidFill>
              </a:rPr>
              <a:t>Bas Cordewener, Knowledge </a:t>
            </a:r>
            <a:r>
              <a:rPr lang="en-US" sz="1600" dirty="0" smtClean="0">
                <a:solidFill>
                  <a:srgbClr val="006699"/>
                </a:solidFill>
              </a:rPr>
              <a:t>Exchange</a:t>
            </a:r>
          </a:p>
          <a:p>
            <a:endParaRPr lang="en-US" sz="1600" dirty="0">
              <a:solidFill>
                <a:srgbClr val="006699"/>
              </a:solidFill>
              <a:latin typeface="+mj-lt"/>
              <a:ea typeface="+mj-ea"/>
              <a:cs typeface="+mj-cs"/>
            </a:endParaRPr>
          </a:p>
          <a:p>
            <a:r>
              <a:rPr lang="en-US" sz="1600" dirty="0" smtClean="0">
                <a:solidFill>
                  <a:srgbClr val="006699"/>
                </a:solidFill>
                <a:latin typeface="+mj-lt"/>
                <a:ea typeface="+mj-ea"/>
                <a:cs typeface="+mj-cs"/>
              </a:rPr>
              <a:t>Big Data event, KIT - </a:t>
            </a:r>
            <a:r>
              <a:rPr lang="en-GB" sz="1600" dirty="0" smtClean="0">
                <a:solidFill>
                  <a:srgbClr val="006699"/>
                </a:solidFill>
                <a:latin typeface="+mj-lt"/>
                <a:ea typeface="+mj-ea"/>
                <a:cs typeface="+mj-cs"/>
              </a:rPr>
              <a:t>5 October 2016, Karlsruhe</a:t>
            </a:r>
            <a:endParaRPr lang="en-GB" sz="1600" dirty="0">
              <a:solidFill>
                <a:srgbClr val="006699"/>
              </a:solidFill>
              <a:latin typeface="+mj-lt"/>
              <a:ea typeface="+mj-ea"/>
              <a:cs typeface="+mj-cs"/>
            </a:endParaRPr>
          </a:p>
        </p:txBody>
      </p:sp>
    </p:spTree>
    <p:extLst>
      <p:ext uri="{BB962C8B-B14F-4D97-AF65-F5344CB8AC3E}">
        <p14:creationId xmlns:p14="http://schemas.microsoft.com/office/powerpoint/2010/main" val="256105821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395537" y="1017639"/>
            <a:ext cx="7920879" cy="5507705"/>
          </a:xfrm>
        </p:spPr>
        <p:txBody>
          <a:bodyPr/>
          <a:lstStyle/>
          <a:p>
            <a:pPr marL="0" indent="0">
              <a:buNone/>
            </a:pPr>
            <a:r>
              <a:rPr lang="en-US" sz="2800" b="1" dirty="0" smtClean="0"/>
              <a:t>Key conclusions</a:t>
            </a:r>
          </a:p>
          <a:p>
            <a:pPr marL="0" indent="0">
              <a:buNone/>
            </a:pPr>
            <a:endParaRPr lang="en-US" sz="2800" b="1" kern="1200" dirty="0">
              <a:latin typeface="Arial" panose="020B0604020202020204" pitchFamily="34" charset="0"/>
              <a:ea typeface="ＭＳ Ｐゴシック" panose="020B0600070205080204" pitchFamily="34" charset="-128"/>
            </a:endParaRPr>
          </a:p>
          <a:p>
            <a:pPr marL="457200" indent="-457200">
              <a:spcBef>
                <a:spcPts val="0"/>
              </a:spcBef>
              <a:spcAft>
                <a:spcPts val="0"/>
              </a:spcAft>
              <a:buFont typeface="+mj-lt"/>
              <a:buAutoNum type="arabicPeriod" startAt="6"/>
            </a:pPr>
            <a:r>
              <a:rPr lang="en-GB" sz="2000" b="1" dirty="0" smtClean="0"/>
              <a:t>Lack of a common view on roles of actors with regards to RDM and RDI disables funding mechanisms to respond to shifting demands</a:t>
            </a:r>
            <a:r>
              <a:rPr lang="en-GB" sz="2000" dirty="0" smtClean="0"/>
              <a:t> (management, preservation and sharing of data across borders, disciplines and organisations</a:t>
            </a:r>
          </a:p>
          <a:p>
            <a:pPr marL="457200" indent="-457200" defTabSz="468000">
              <a:spcBef>
                <a:spcPts val="0"/>
              </a:spcBef>
              <a:spcAft>
                <a:spcPts val="0"/>
              </a:spcAft>
              <a:buFont typeface="+mj-lt"/>
              <a:buAutoNum type="arabicPeriod" startAt="6"/>
            </a:pPr>
            <a:endParaRPr lang="en-GB" sz="2000" dirty="0">
              <a:cs typeface="+mn-cs"/>
            </a:endParaRPr>
          </a:p>
          <a:p>
            <a:pPr marL="457200" indent="-457200" defTabSz="468000">
              <a:spcBef>
                <a:spcPts val="0"/>
              </a:spcBef>
              <a:spcAft>
                <a:spcPts val="0"/>
              </a:spcAft>
              <a:buFont typeface="+mj-lt"/>
              <a:buAutoNum type="arabicPeriod" startAt="7"/>
            </a:pPr>
            <a:r>
              <a:rPr lang="en-GB" sz="2000" b="1" dirty="0" smtClean="0"/>
              <a:t>	Sustainability of RDI/RDM is at risk – </a:t>
            </a:r>
            <a:r>
              <a:rPr lang="en-GB" sz="2000" dirty="0" smtClean="0"/>
              <a:t>if funding remains mainly project based. Need for sustainable business models and responsibility frameworks need to be developed.</a:t>
            </a:r>
          </a:p>
          <a:p>
            <a:pPr marL="0" indent="0" defTabSz="468000">
              <a:spcBef>
                <a:spcPts val="0"/>
              </a:spcBef>
              <a:spcAft>
                <a:spcPts val="0"/>
              </a:spcAft>
              <a:buNone/>
            </a:pPr>
            <a:r>
              <a:rPr lang="en-GB" sz="2000" dirty="0"/>
              <a:t>	</a:t>
            </a:r>
            <a:r>
              <a:rPr lang="en-GB" sz="2000" dirty="0" smtClean="0"/>
              <a:t>– coordinated approach</a:t>
            </a:r>
          </a:p>
          <a:p>
            <a:pPr marL="0" indent="0" defTabSz="468000">
              <a:spcBef>
                <a:spcPts val="0"/>
              </a:spcBef>
              <a:spcAft>
                <a:spcPts val="0"/>
              </a:spcAft>
              <a:buNone/>
            </a:pPr>
            <a:r>
              <a:rPr lang="en-GB" sz="2000" dirty="0"/>
              <a:t>	</a:t>
            </a:r>
            <a:r>
              <a:rPr lang="en-GB" sz="2000" dirty="0" smtClean="0"/>
              <a:t>– especially national and European level of funding RDI!</a:t>
            </a:r>
          </a:p>
          <a:p>
            <a:pPr marL="457200" indent="-457200" defTabSz="468000">
              <a:spcBef>
                <a:spcPts val="0"/>
              </a:spcBef>
              <a:spcAft>
                <a:spcPts val="0"/>
              </a:spcAft>
              <a:buFont typeface="+mj-lt"/>
              <a:buAutoNum type="arabicPeriod" startAt="4"/>
            </a:pPr>
            <a:endParaRPr lang="en-GB" sz="2000" dirty="0"/>
          </a:p>
          <a:p>
            <a:pPr marL="457200" indent="-457200">
              <a:spcBef>
                <a:spcPts val="0"/>
              </a:spcBef>
              <a:spcAft>
                <a:spcPts val="0"/>
              </a:spcAft>
              <a:buFont typeface="+mj-lt"/>
              <a:buAutoNum type="arabicPeriod" startAt="8"/>
            </a:pPr>
            <a:r>
              <a:rPr lang="en-GB" sz="2000" b="1" dirty="0" smtClean="0"/>
              <a:t>Main sources for funding RDM/RDI are government and (depending on discipline) private sector</a:t>
            </a:r>
            <a:r>
              <a:rPr lang="en-GB" sz="2000" dirty="0" smtClean="0"/>
              <a:t>: responsibilities and acknowledgement of common and specific ambitions need to be balanced </a:t>
            </a:r>
            <a:endParaRPr lang="en-GB" sz="2000" kern="1200" dirty="0">
              <a:latin typeface="Arial" panose="020B0604020202020204" pitchFamily="34" charset="0"/>
              <a:ea typeface="ＭＳ Ｐゴシック" panose="020B0600070205080204" pitchFamily="34" charset="-128"/>
            </a:endParaRPr>
          </a:p>
        </p:txBody>
      </p:sp>
      <p:sp>
        <p:nvSpPr>
          <p:cNvPr id="2" name="Slide Number Placeholder 1"/>
          <p:cNvSpPr>
            <a:spLocks noGrp="1"/>
          </p:cNvSpPr>
          <p:nvPr>
            <p:ph type="sldNum" sz="quarter" idx="12"/>
          </p:nvPr>
        </p:nvSpPr>
        <p:spPr/>
        <p:txBody>
          <a:bodyPr/>
          <a:lstStyle/>
          <a:p>
            <a:pPr>
              <a:defRPr/>
            </a:pPr>
            <a:fld id="{C4F4650F-BF73-40C6-BDAA-22462C6378F5}" type="slidenum">
              <a:rPr lang="da-DK" smtClean="0"/>
              <a:pPr>
                <a:defRPr/>
              </a:pPr>
              <a:t>10</a:t>
            </a:fld>
            <a:endParaRPr lang="da-DK"/>
          </a:p>
        </p:txBody>
      </p:sp>
    </p:spTree>
    <p:extLst>
      <p:ext uri="{BB962C8B-B14F-4D97-AF65-F5344CB8AC3E}">
        <p14:creationId xmlns:p14="http://schemas.microsoft.com/office/powerpoint/2010/main" val="308673089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395537" y="1017639"/>
            <a:ext cx="7920879" cy="5507705"/>
          </a:xfrm>
        </p:spPr>
        <p:txBody>
          <a:bodyPr/>
          <a:lstStyle/>
          <a:p>
            <a:pPr marL="0" indent="0">
              <a:buNone/>
            </a:pPr>
            <a:r>
              <a:rPr lang="en-US" sz="2800" b="1" dirty="0" smtClean="0"/>
              <a:t>Indirect funding is the norm </a:t>
            </a:r>
            <a:r>
              <a:rPr lang="en-US" sz="2800" b="1" dirty="0" smtClean="0">
                <a:sym typeface="Wingdings" panose="05000000000000000000" pitchFamily="2" charset="2"/>
              </a:rPr>
              <a:t></a:t>
            </a:r>
            <a:endParaRPr lang="en-US" sz="2800" b="1" dirty="0" smtClean="0"/>
          </a:p>
          <a:p>
            <a:pPr marL="0" indent="0">
              <a:buNone/>
            </a:pPr>
            <a:endParaRPr lang="en-US" sz="2800" b="1" dirty="0" smtClean="0"/>
          </a:p>
          <a:p>
            <a:pPr marL="0" indent="0">
              <a:buNone/>
            </a:pPr>
            <a:endParaRPr lang="en-US" sz="2800" b="1" kern="1200" dirty="0" smtClean="0">
              <a:latin typeface="Arial" panose="020B0604020202020204" pitchFamily="34" charset="0"/>
              <a:ea typeface="ＭＳ Ｐゴシック" panose="020B0600070205080204" pitchFamily="34" charset="-128"/>
            </a:endParaRPr>
          </a:p>
          <a:p>
            <a:pPr marL="0" indent="0">
              <a:buNone/>
            </a:pPr>
            <a:endParaRPr lang="en-US" sz="2800" b="1" kern="1200" dirty="0">
              <a:latin typeface="Arial" panose="020B0604020202020204" pitchFamily="34" charset="0"/>
              <a:ea typeface="ＭＳ Ｐゴシック" panose="020B0600070205080204" pitchFamily="34" charset="-128"/>
            </a:endParaRPr>
          </a:p>
        </p:txBody>
      </p:sp>
      <p:sp>
        <p:nvSpPr>
          <p:cNvPr id="2" name="Slide Number Placeholder 1"/>
          <p:cNvSpPr>
            <a:spLocks noGrp="1"/>
          </p:cNvSpPr>
          <p:nvPr>
            <p:ph type="sldNum" sz="quarter" idx="12"/>
          </p:nvPr>
        </p:nvSpPr>
        <p:spPr/>
        <p:txBody>
          <a:bodyPr/>
          <a:lstStyle/>
          <a:p>
            <a:pPr>
              <a:defRPr/>
            </a:pPr>
            <a:fld id="{C4F4650F-BF73-40C6-BDAA-22462C6378F5}" type="slidenum">
              <a:rPr lang="da-DK" smtClean="0"/>
              <a:pPr>
                <a:defRPr/>
              </a:pPr>
              <a:t>11</a:t>
            </a:fld>
            <a:endParaRPr lang="da-DK"/>
          </a:p>
        </p:txBody>
      </p:sp>
      <p:pic>
        <p:nvPicPr>
          <p:cNvPr id="4" name="Picture 3"/>
          <p:cNvPicPr>
            <a:picLocks noChangeAspect="1"/>
          </p:cNvPicPr>
          <p:nvPr/>
        </p:nvPicPr>
        <p:blipFill>
          <a:blip r:embed="rId3"/>
          <a:stretch>
            <a:fillRect/>
          </a:stretch>
        </p:blipFill>
        <p:spPr>
          <a:xfrm>
            <a:off x="427553" y="2060848"/>
            <a:ext cx="7725018" cy="3888432"/>
          </a:xfrm>
          <a:prstGeom prst="rect">
            <a:avLst/>
          </a:prstGeom>
        </p:spPr>
      </p:pic>
    </p:spTree>
    <p:extLst>
      <p:ext uri="{BB962C8B-B14F-4D97-AF65-F5344CB8AC3E}">
        <p14:creationId xmlns:p14="http://schemas.microsoft.com/office/powerpoint/2010/main" val="114582626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395537" y="1017639"/>
            <a:ext cx="7920879" cy="5507705"/>
          </a:xfrm>
        </p:spPr>
        <p:txBody>
          <a:bodyPr/>
          <a:lstStyle/>
          <a:p>
            <a:pPr marL="0" indent="0">
              <a:buNone/>
            </a:pPr>
            <a:r>
              <a:rPr lang="en-US" sz="2800" b="1" dirty="0" smtClean="0"/>
              <a:t>‘I don’t know’ is the most frequent answer </a:t>
            </a:r>
            <a:r>
              <a:rPr lang="en-US" sz="2800" b="1" dirty="0" smtClean="0">
                <a:sym typeface="Wingdings" panose="05000000000000000000" pitchFamily="2" charset="2"/>
              </a:rPr>
              <a:t></a:t>
            </a:r>
            <a:endParaRPr lang="en-US" sz="2800" b="1" dirty="0" smtClean="0"/>
          </a:p>
          <a:p>
            <a:pPr marL="0" indent="0">
              <a:buNone/>
            </a:pPr>
            <a:endParaRPr lang="en-US" sz="2800" b="1" dirty="0" smtClean="0"/>
          </a:p>
          <a:p>
            <a:pPr marL="0" indent="0">
              <a:buNone/>
            </a:pPr>
            <a:endParaRPr lang="en-US" sz="2800" b="1" kern="1200" dirty="0" smtClean="0">
              <a:latin typeface="Arial" panose="020B0604020202020204" pitchFamily="34" charset="0"/>
              <a:ea typeface="ＭＳ Ｐゴシック" panose="020B0600070205080204" pitchFamily="34" charset="-128"/>
            </a:endParaRPr>
          </a:p>
          <a:p>
            <a:pPr marL="0" indent="0">
              <a:buNone/>
            </a:pPr>
            <a:endParaRPr lang="en-US" sz="2800" b="1" kern="1200" dirty="0">
              <a:latin typeface="Arial" panose="020B0604020202020204" pitchFamily="34" charset="0"/>
              <a:ea typeface="ＭＳ Ｐゴシック" panose="020B0600070205080204" pitchFamily="34" charset="-128"/>
            </a:endParaRPr>
          </a:p>
        </p:txBody>
      </p:sp>
      <p:sp>
        <p:nvSpPr>
          <p:cNvPr id="2" name="Slide Number Placeholder 1"/>
          <p:cNvSpPr>
            <a:spLocks noGrp="1"/>
          </p:cNvSpPr>
          <p:nvPr>
            <p:ph type="sldNum" sz="quarter" idx="12"/>
          </p:nvPr>
        </p:nvSpPr>
        <p:spPr/>
        <p:txBody>
          <a:bodyPr/>
          <a:lstStyle/>
          <a:p>
            <a:pPr>
              <a:defRPr/>
            </a:pPr>
            <a:fld id="{C4F4650F-BF73-40C6-BDAA-22462C6378F5}" type="slidenum">
              <a:rPr lang="da-DK" smtClean="0"/>
              <a:pPr>
                <a:defRPr/>
              </a:pPr>
              <a:t>12</a:t>
            </a:fld>
            <a:endParaRPr lang="da-DK"/>
          </a:p>
        </p:txBody>
      </p:sp>
      <p:pic>
        <p:nvPicPr>
          <p:cNvPr id="5" name="Picture 4"/>
          <p:cNvPicPr>
            <a:picLocks noChangeAspect="1"/>
          </p:cNvPicPr>
          <p:nvPr/>
        </p:nvPicPr>
        <p:blipFill>
          <a:blip r:embed="rId3"/>
          <a:stretch>
            <a:fillRect/>
          </a:stretch>
        </p:blipFill>
        <p:spPr>
          <a:xfrm>
            <a:off x="395537" y="1484784"/>
            <a:ext cx="7639109" cy="5019986"/>
          </a:xfrm>
          <a:prstGeom prst="rect">
            <a:avLst/>
          </a:prstGeom>
        </p:spPr>
      </p:pic>
    </p:spTree>
    <p:extLst>
      <p:ext uri="{BB962C8B-B14F-4D97-AF65-F5344CB8AC3E}">
        <p14:creationId xmlns:p14="http://schemas.microsoft.com/office/powerpoint/2010/main" val="386194093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395537" y="1017639"/>
            <a:ext cx="7920879" cy="5507705"/>
          </a:xfrm>
        </p:spPr>
        <p:txBody>
          <a:bodyPr/>
          <a:lstStyle/>
          <a:p>
            <a:pPr marL="0" indent="0">
              <a:buNone/>
            </a:pPr>
            <a:r>
              <a:rPr lang="en-US" sz="2800" b="1" dirty="0" smtClean="0"/>
              <a:t>‘I don’t know but I think it’s not enough’ </a:t>
            </a:r>
            <a:r>
              <a:rPr lang="en-US" sz="2800" b="1" dirty="0" smtClean="0">
                <a:sym typeface="Wingdings" panose="05000000000000000000" pitchFamily="2" charset="2"/>
              </a:rPr>
              <a:t></a:t>
            </a:r>
            <a:endParaRPr lang="en-US" sz="2800" b="1" dirty="0" smtClean="0"/>
          </a:p>
          <a:p>
            <a:pPr marL="0" indent="0">
              <a:buNone/>
            </a:pPr>
            <a:endParaRPr lang="en-US" sz="2800" b="1" dirty="0" smtClean="0"/>
          </a:p>
          <a:p>
            <a:pPr marL="0" indent="0">
              <a:buNone/>
            </a:pPr>
            <a:endParaRPr lang="en-US" sz="2800" b="1" kern="1200" dirty="0" smtClean="0">
              <a:latin typeface="Arial" panose="020B0604020202020204" pitchFamily="34" charset="0"/>
              <a:ea typeface="ＭＳ Ｐゴシック" panose="020B0600070205080204" pitchFamily="34" charset="-128"/>
            </a:endParaRPr>
          </a:p>
          <a:p>
            <a:pPr marL="0" indent="0">
              <a:buNone/>
            </a:pPr>
            <a:endParaRPr lang="en-US" sz="2800" b="1" kern="1200" dirty="0">
              <a:latin typeface="Arial" panose="020B0604020202020204" pitchFamily="34" charset="0"/>
              <a:ea typeface="ＭＳ Ｐゴシック" panose="020B0600070205080204" pitchFamily="34" charset="-128"/>
            </a:endParaRPr>
          </a:p>
        </p:txBody>
      </p:sp>
      <p:sp>
        <p:nvSpPr>
          <p:cNvPr id="2" name="Slide Number Placeholder 1"/>
          <p:cNvSpPr>
            <a:spLocks noGrp="1"/>
          </p:cNvSpPr>
          <p:nvPr>
            <p:ph type="sldNum" sz="quarter" idx="12"/>
          </p:nvPr>
        </p:nvSpPr>
        <p:spPr/>
        <p:txBody>
          <a:bodyPr/>
          <a:lstStyle/>
          <a:p>
            <a:pPr>
              <a:defRPr/>
            </a:pPr>
            <a:fld id="{C4F4650F-BF73-40C6-BDAA-22462C6378F5}" type="slidenum">
              <a:rPr lang="da-DK" smtClean="0"/>
              <a:pPr>
                <a:defRPr/>
              </a:pPr>
              <a:t>13</a:t>
            </a:fld>
            <a:endParaRPr lang="da-DK"/>
          </a:p>
        </p:txBody>
      </p:sp>
      <p:pic>
        <p:nvPicPr>
          <p:cNvPr id="6" name="Picture 5"/>
          <p:cNvPicPr>
            <a:picLocks noChangeAspect="1"/>
          </p:cNvPicPr>
          <p:nvPr/>
        </p:nvPicPr>
        <p:blipFill>
          <a:blip r:embed="rId3"/>
          <a:stretch>
            <a:fillRect/>
          </a:stretch>
        </p:blipFill>
        <p:spPr>
          <a:xfrm>
            <a:off x="539552" y="1700808"/>
            <a:ext cx="5032103" cy="811902"/>
          </a:xfrm>
          <a:prstGeom prst="rect">
            <a:avLst/>
          </a:prstGeom>
        </p:spPr>
      </p:pic>
      <p:pic>
        <p:nvPicPr>
          <p:cNvPr id="7" name="Picture 6"/>
          <p:cNvPicPr>
            <a:picLocks noChangeAspect="1"/>
          </p:cNvPicPr>
          <p:nvPr/>
        </p:nvPicPr>
        <p:blipFill>
          <a:blip r:embed="rId4"/>
          <a:stretch>
            <a:fillRect/>
          </a:stretch>
        </p:blipFill>
        <p:spPr>
          <a:xfrm>
            <a:off x="568104" y="2560623"/>
            <a:ext cx="6351862" cy="2917774"/>
          </a:xfrm>
          <a:prstGeom prst="rect">
            <a:avLst/>
          </a:prstGeom>
        </p:spPr>
      </p:pic>
      <p:pic>
        <p:nvPicPr>
          <p:cNvPr id="8" name="Picture 7"/>
          <p:cNvPicPr>
            <a:picLocks noChangeAspect="1"/>
          </p:cNvPicPr>
          <p:nvPr/>
        </p:nvPicPr>
        <p:blipFill>
          <a:blip r:embed="rId5"/>
          <a:stretch>
            <a:fillRect/>
          </a:stretch>
        </p:blipFill>
        <p:spPr>
          <a:xfrm>
            <a:off x="539552" y="5544295"/>
            <a:ext cx="5040560" cy="981049"/>
          </a:xfrm>
          <a:prstGeom prst="rect">
            <a:avLst/>
          </a:prstGeom>
        </p:spPr>
      </p:pic>
    </p:spTree>
    <p:extLst>
      <p:ext uri="{BB962C8B-B14F-4D97-AF65-F5344CB8AC3E}">
        <p14:creationId xmlns:p14="http://schemas.microsoft.com/office/powerpoint/2010/main" val="394754384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To solve a problem, cut it in pieces </a:t>
            </a:r>
            <a:r>
              <a:rPr lang="en-US" b="1" dirty="0" smtClean="0">
                <a:sym typeface="Wingdings" panose="05000000000000000000" pitchFamily="2" charset="2"/>
              </a:rPr>
              <a:t></a:t>
            </a:r>
            <a:endParaRPr lang="en-US" b="1" dirty="0"/>
          </a:p>
        </p:txBody>
      </p:sp>
      <p:sp>
        <p:nvSpPr>
          <p:cNvPr id="3" name="Content Placeholder 2"/>
          <p:cNvSpPr>
            <a:spLocks noGrp="1"/>
          </p:cNvSpPr>
          <p:nvPr>
            <p:ph idx="1"/>
          </p:nvPr>
        </p:nvSpPr>
        <p:spPr>
          <a:xfrm>
            <a:off x="686571" y="1752901"/>
            <a:ext cx="7316881" cy="4115703"/>
          </a:xfrm>
        </p:spPr>
        <p:txBody>
          <a:bodyPr/>
          <a:lstStyle/>
          <a:p>
            <a:pPr marL="0" indent="0">
              <a:buNone/>
            </a:pPr>
            <a:r>
              <a:rPr lang="en-US" sz="1800" b="1" dirty="0"/>
              <a:t>C</a:t>
            </a:r>
            <a:r>
              <a:rPr lang="en-US" sz="1800" b="1" dirty="0" smtClean="0"/>
              <a:t>hallenges related to ‘who’ is funding ‘what’</a:t>
            </a:r>
            <a:r>
              <a:rPr lang="en-US" sz="1800" dirty="0" smtClean="0"/>
              <a:t> </a:t>
            </a:r>
            <a:r>
              <a:rPr lang="en-US" sz="1800" b="1" dirty="0" smtClean="0"/>
              <a:t>re RDM and RDI</a:t>
            </a:r>
          </a:p>
          <a:p>
            <a:pPr marL="0" indent="0">
              <a:buNone/>
            </a:pPr>
            <a:endParaRPr lang="en-US" sz="1800" dirty="0"/>
          </a:p>
          <a:p>
            <a:pPr marL="342900" indent="-342900">
              <a:buFont typeface="+mj-lt"/>
              <a:buAutoNum type="arabicPeriod"/>
            </a:pPr>
            <a:r>
              <a:rPr lang="en-US" sz="1800" dirty="0" smtClean="0"/>
              <a:t>Funding of RDM: the variety of and mismatch between various funders</a:t>
            </a:r>
          </a:p>
          <a:p>
            <a:pPr marL="342900" indent="-342900">
              <a:buFont typeface="+mj-lt"/>
              <a:buAutoNum type="arabicPeriod"/>
            </a:pPr>
            <a:endParaRPr lang="en-US" sz="1800" dirty="0" smtClean="0"/>
          </a:p>
          <a:p>
            <a:pPr marL="342900" indent="-342900">
              <a:buFont typeface="+mj-lt"/>
              <a:buAutoNum type="arabicPeriod"/>
            </a:pPr>
            <a:r>
              <a:rPr lang="en-US" sz="1800" dirty="0" smtClean="0"/>
              <a:t>Budget Allocation to RDM and RDI: no clarity about value of  archived reusable data</a:t>
            </a:r>
          </a:p>
          <a:p>
            <a:pPr marL="342900" indent="-342900">
              <a:buFont typeface="+mj-lt"/>
              <a:buAutoNum type="arabicPeriod"/>
            </a:pPr>
            <a:endParaRPr lang="en-US" sz="1800" dirty="0" smtClean="0"/>
          </a:p>
          <a:p>
            <a:pPr marL="342900" indent="-342900">
              <a:buFont typeface="+mj-lt"/>
              <a:buAutoNum type="arabicPeriod"/>
            </a:pPr>
            <a:r>
              <a:rPr lang="en-US" sz="1800" dirty="0" smtClean="0"/>
              <a:t>Which data should be preserved and for how long</a:t>
            </a:r>
          </a:p>
          <a:p>
            <a:pPr marL="342900" indent="-342900">
              <a:buFont typeface="+mj-lt"/>
              <a:buAutoNum type="arabicPeriod"/>
            </a:pPr>
            <a:endParaRPr lang="en-US" sz="1800" dirty="0" smtClean="0"/>
          </a:p>
          <a:p>
            <a:pPr marL="342900" indent="-342900">
              <a:buFont typeface="+mj-lt"/>
              <a:buAutoNum type="arabicPeriod"/>
            </a:pPr>
            <a:r>
              <a:rPr lang="en-US" sz="1800" dirty="0" smtClean="0"/>
              <a:t>The role and responsibilities of national and European funders </a:t>
            </a:r>
            <a:endParaRPr lang="en-US" sz="1800" dirty="0"/>
          </a:p>
        </p:txBody>
      </p:sp>
      <p:sp>
        <p:nvSpPr>
          <p:cNvPr id="4" name="Slide Number Placeholder 3"/>
          <p:cNvSpPr>
            <a:spLocks noGrp="1"/>
          </p:cNvSpPr>
          <p:nvPr>
            <p:ph type="sldNum" sz="quarter" idx="12"/>
          </p:nvPr>
        </p:nvSpPr>
        <p:spPr/>
        <p:txBody>
          <a:bodyPr/>
          <a:lstStyle/>
          <a:p>
            <a:pPr>
              <a:defRPr/>
            </a:pPr>
            <a:fld id="{C4F4650F-BF73-40C6-BDAA-22462C6378F5}" type="slidenum">
              <a:rPr lang="da-DK" smtClean="0"/>
              <a:pPr>
                <a:defRPr/>
              </a:pPr>
              <a:t>14</a:t>
            </a:fld>
            <a:endParaRPr lang="da-DK"/>
          </a:p>
        </p:txBody>
      </p:sp>
    </p:spTree>
    <p:extLst>
      <p:ext uri="{BB962C8B-B14F-4D97-AF65-F5344CB8AC3E}">
        <p14:creationId xmlns:p14="http://schemas.microsoft.com/office/powerpoint/2010/main" val="154611323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To solve a problem, cut it in pieces </a:t>
            </a:r>
            <a:r>
              <a:rPr lang="en-US" b="1" dirty="0" smtClean="0">
                <a:sym typeface="Wingdings" panose="05000000000000000000" pitchFamily="2" charset="2"/>
              </a:rPr>
              <a:t></a:t>
            </a:r>
            <a:endParaRPr lang="en-US" b="1" dirty="0"/>
          </a:p>
        </p:txBody>
      </p:sp>
      <p:sp>
        <p:nvSpPr>
          <p:cNvPr id="3" name="Content Placeholder 2"/>
          <p:cNvSpPr>
            <a:spLocks noGrp="1"/>
          </p:cNvSpPr>
          <p:nvPr>
            <p:ph idx="1"/>
          </p:nvPr>
        </p:nvSpPr>
        <p:spPr>
          <a:xfrm>
            <a:off x="686571" y="1752901"/>
            <a:ext cx="7701853" cy="4115703"/>
          </a:xfrm>
        </p:spPr>
        <p:txBody>
          <a:bodyPr/>
          <a:lstStyle/>
          <a:p>
            <a:pPr marL="0" indent="0">
              <a:buNone/>
            </a:pPr>
            <a:r>
              <a:rPr lang="en-US" sz="1800" b="1" dirty="0" smtClean="0"/>
              <a:t>Phases of the research cycle present distinct RDM &amp; RDI challenges</a:t>
            </a:r>
            <a:endParaRPr lang="en-US" sz="1800" dirty="0" smtClean="0"/>
          </a:p>
          <a:p>
            <a:pPr marL="0" indent="0">
              <a:buNone/>
            </a:pPr>
            <a:endParaRPr lang="en-US" sz="1800" dirty="0"/>
          </a:p>
          <a:p>
            <a:pPr marL="342900" indent="-342900">
              <a:buFont typeface="+mj-lt"/>
              <a:buAutoNum type="arabicPeriod"/>
            </a:pPr>
            <a:r>
              <a:rPr lang="en-US" sz="1800" b="1" dirty="0" smtClean="0"/>
              <a:t>Actual research stage:</a:t>
            </a:r>
            <a:r>
              <a:rPr lang="en-US" sz="1800" dirty="0" smtClean="0"/>
              <a:t> researcher in charge/responsible, budgeted costs should be covered by research grant</a:t>
            </a:r>
          </a:p>
          <a:p>
            <a:pPr marL="342900" indent="-342900">
              <a:buFont typeface="+mj-lt"/>
              <a:buAutoNum type="arabicPeriod"/>
            </a:pPr>
            <a:endParaRPr lang="en-US" sz="800" dirty="0" smtClean="0"/>
          </a:p>
          <a:p>
            <a:pPr marL="342900" indent="-342900">
              <a:buFont typeface="+mj-lt"/>
              <a:buAutoNum type="arabicPeriod"/>
            </a:pPr>
            <a:r>
              <a:rPr lang="en-US" sz="1800" b="1" dirty="0" smtClean="0"/>
              <a:t>Immediately after the research stage:</a:t>
            </a:r>
            <a:r>
              <a:rPr lang="en-US" sz="1800" dirty="0" smtClean="0"/>
              <a:t> deposit of data according to agreed DMP: </a:t>
            </a:r>
            <a:r>
              <a:rPr lang="en-US" sz="1800" i="1" dirty="0" smtClean="0"/>
              <a:t>costs</a:t>
            </a:r>
            <a:r>
              <a:rPr lang="en-US" sz="1800" dirty="0" smtClean="0"/>
              <a:t> are not yet/should be covered by research grant – r</a:t>
            </a:r>
            <a:r>
              <a:rPr lang="en-US" sz="1800" i="1" dirty="0" smtClean="0"/>
              <a:t>esponsibilities</a:t>
            </a:r>
            <a:r>
              <a:rPr lang="en-US" sz="1800" dirty="0" smtClean="0"/>
              <a:t> depend on RDM policies</a:t>
            </a:r>
          </a:p>
          <a:p>
            <a:pPr marL="342900" indent="-342900">
              <a:buFont typeface="+mj-lt"/>
              <a:buAutoNum type="arabicPeriod"/>
            </a:pPr>
            <a:endParaRPr lang="en-US" sz="800" dirty="0" smtClean="0"/>
          </a:p>
          <a:p>
            <a:pPr marL="342900" indent="-342900">
              <a:buFont typeface="+mj-lt"/>
              <a:buAutoNum type="arabicPeriod"/>
            </a:pPr>
            <a:r>
              <a:rPr lang="en-US" sz="1800" b="1" dirty="0" smtClean="0"/>
              <a:t>Keeping Data available </a:t>
            </a:r>
            <a:r>
              <a:rPr lang="en-US" sz="1800" dirty="0" smtClean="0"/>
              <a:t>(for replication, validity) </a:t>
            </a:r>
            <a:r>
              <a:rPr lang="en-US" sz="1800" i="1" dirty="0" smtClean="0"/>
              <a:t>costs</a:t>
            </a:r>
            <a:r>
              <a:rPr lang="en-US" sz="1800" dirty="0" smtClean="0"/>
              <a:t> and </a:t>
            </a:r>
            <a:r>
              <a:rPr lang="en-US" sz="1800" i="1" dirty="0" smtClean="0"/>
              <a:t>responsibility</a:t>
            </a:r>
            <a:r>
              <a:rPr lang="en-US" sz="1800" dirty="0" smtClean="0"/>
              <a:t> usually with RPO, but after some time the reasons to keep data available is no longer theirs</a:t>
            </a:r>
          </a:p>
          <a:p>
            <a:pPr marL="342900" indent="-342900">
              <a:buFont typeface="+mj-lt"/>
              <a:buAutoNum type="arabicPeriod"/>
            </a:pPr>
            <a:endParaRPr lang="en-US" sz="800" dirty="0" smtClean="0"/>
          </a:p>
          <a:p>
            <a:pPr marL="342900" indent="-342900">
              <a:buFont typeface="+mj-lt"/>
              <a:buAutoNum type="arabicPeriod"/>
            </a:pPr>
            <a:r>
              <a:rPr lang="en-US" sz="1800" b="1" dirty="0" smtClean="0"/>
              <a:t>Continued Preservation </a:t>
            </a:r>
            <a:r>
              <a:rPr lang="en-US" sz="1800" dirty="0" smtClean="0"/>
              <a:t>There are costs, but who will gain? Open Data principles vs profitability model. </a:t>
            </a:r>
            <a:endParaRPr lang="en-US" sz="1800" dirty="0"/>
          </a:p>
        </p:txBody>
      </p:sp>
      <p:sp>
        <p:nvSpPr>
          <p:cNvPr id="4" name="Slide Number Placeholder 3"/>
          <p:cNvSpPr>
            <a:spLocks noGrp="1"/>
          </p:cNvSpPr>
          <p:nvPr>
            <p:ph type="sldNum" sz="quarter" idx="12"/>
          </p:nvPr>
        </p:nvSpPr>
        <p:spPr/>
        <p:txBody>
          <a:bodyPr/>
          <a:lstStyle/>
          <a:p>
            <a:pPr>
              <a:defRPr/>
            </a:pPr>
            <a:fld id="{C4F4650F-BF73-40C6-BDAA-22462C6378F5}" type="slidenum">
              <a:rPr lang="da-DK" smtClean="0"/>
              <a:pPr>
                <a:defRPr/>
              </a:pPr>
              <a:t>15</a:t>
            </a:fld>
            <a:endParaRPr lang="da-DK"/>
          </a:p>
        </p:txBody>
      </p:sp>
    </p:spTree>
    <p:extLst>
      <p:ext uri="{BB962C8B-B14F-4D97-AF65-F5344CB8AC3E}">
        <p14:creationId xmlns:p14="http://schemas.microsoft.com/office/powerpoint/2010/main" val="343244154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6571" y="795130"/>
            <a:ext cx="7316881" cy="933011"/>
          </a:xfrm>
        </p:spPr>
        <p:txBody>
          <a:bodyPr/>
          <a:lstStyle/>
          <a:p>
            <a:r>
              <a:rPr lang="en-US" b="1" dirty="0" smtClean="0"/>
              <a:t>Easily said by KE, what </a:t>
            </a:r>
            <a:r>
              <a:rPr lang="en-US" b="1" smtClean="0"/>
              <a:t>will they do </a:t>
            </a:r>
            <a:r>
              <a:rPr lang="en-US" b="1" dirty="0" smtClean="0">
                <a:sym typeface="Wingdings" panose="05000000000000000000" pitchFamily="2" charset="2"/>
              </a:rPr>
              <a:t>?</a:t>
            </a:r>
            <a:endParaRPr lang="en-US" b="1" dirty="0"/>
          </a:p>
        </p:txBody>
      </p:sp>
      <p:sp>
        <p:nvSpPr>
          <p:cNvPr id="3" name="Content Placeholder 2"/>
          <p:cNvSpPr>
            <a:spLocks noGrp="1"/>
          </p:cNvSpPr>
          <p:nvPr>
            <p:ph idx="1"/>
          </p:nvPr>
        </p:nvSpPr>
        <p:spPr>
          <a:xfrm>
            <a:off x="686571" y="1752901"/>
            <a:ext cx="7701853" cy="4115703"/>
          </a:xfrm>
        </p:spPr>
        <p:txBody>
          <a:bodyPr/>
          <a:lstStyle/>
          <a:p>
            <a:pPr marL="0" indent="0">
              <a:buNone/>
            </a:pPr>
            <a:r>
              <a:rPr lang="en-US" sz="1800" b="1" dirty="0" smtClean="0"/>
              <a:t>Work on </a:t>
            </a:r>
            <a:r>
              <a:rPr lang="en-US" sz="1800" b="1" dirty="0"/>
              <a:t>O</a:t>
            </a:r>
            <a:r>
              <a:rPr lang="en-US" sz="1800" b="1" dirty="0" smtClean="0"/>
              <a:t>pen Scholarship challenges </a:t>
            </a:r>
            <a:endParaRPr lang="en-US" sz="1800" dirty="0" smtClean="0"/>
          </a:p>
          <a:p>
            <a:pPr marL="0" indent="0">
              <a:buNone/>
            </a:pPr>
            <a:endParaRPr lang="en-US" sz="1800" dirty="0"/>
          </a:p>
        </p:txBody>
      </p:sp>
      <p:sp>
        <p:nvSpPr>
          <p:cNvPr id="4" name="Slide Number Placeholder 3"/>
          <p:cNvSpPr>
            <a:spLocks noGrp="1"/>
          </p:cNvSpPr>
          <p:nvPr>
            <p:ph type="sldNum" sz="quarter" idx="12"/>
          </p:nvPr>
        </p:nvSpPr>
        <p:spPr/>
        <p:txBody>
          <a:bodyPr/>
          <a:lstStyle/>
          <a:p>
            <a:pPr>
              <a:defRPr/>
            </a:pPr>
            <a:fld id="{C4F4650F-BF73-40C6-BDAA-22462C6378F5}" type="slidenum">
              <a:rPr lang="da-DK" smtClean="0"/>
              <a:pPr>
                <a:defRPr/>
              </a:pPr>
              <a:t>16</a:t>
            </a:fld>
            <a:endParaRPr lang="da-DK"/>
          </a:p>
        </p:txBody>
      </p:sp>
      <p:graphicFrame>
        <p:nvGraphicFramePr>
          <p:cNvPr id="5" name="Table 4"/>
          <p:cNvGraphicFramePr>
            <a:graphicFrameLocks noGrp="1"/>
          </p:cNvGraphicFramePr>
          <p:nvPr>
            <p:extLst>
              <p:ext uri="{D42A27DB-BD31-4B8C-83A1-F6EECF244321}">
                <p14:modId xmlns:p14="http://schemas.microsoft.com/office/powerpoint/2010/main" val="3417728245"/>
              </p:ext>
            </p:extLst>
          </p:nvPr>
        </p:nvGraphicFramePr>
        <p:xfrm>
          <a:off x="686571" y="2158955"/>
          <a:ext cx="7272712" cy="4142232"/>
        </p:xfrm>
        <a:graphic>
          <a:graphicData uri="http://schemas.openxmlformats.org/drawingml/2006/table">
            <a:tbl>
              <a:tblPr firstRow="1" firstCol="1" bandRow="1"/>
              <a:tblGrid>
                <a:gridCol w="1386179"/>
                <a:gridCol w="1071997"/>
                <a:gridCol w="885816"/>
                <a:gridCol w="661817"/>
                <a:gridCol w="810180"/>
                <a:gridCol w="735999"/>
                <a:gridCol w="810180"/>
                <a:gridCol w="910544"/>
              </a:tblGrid>
              <a:tr h="291287">
                <a:tc>
                  <a:txBody>
                    <a:bodyPr/>
                    <a:lstStyle/>
                    <a:p>
                      <a:pPr>
                        <a:lnSpc>
                          <a:spcPct val="115000"/>
                        </a:lnSpc>
                        <a:spcAft>
                          <a:spcPts val="100"/>
                        </a:spcAft>
                      </a:pPr>
                      <a:r>
                        <a:rPr lang="da-DK" sz="800" b="1">
                          <a:effectLst/>
                          <a:latin typeface="Calibri" panose="020F0502020204030204" pitchFamily="34" charset="0"/>
                          <a:ea typeface="Calibri" panose="020F0502020204030204" pitchFamily="34" charset="0"/>
                          <a:cs typeface="Times New Roman" panose="02020603050405020304" pitchFamily="18" charset="0"/>
                        </a:rPr>
                        <a:t> aspects/hurdles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
                        </a:spcAft>
                      </a:pPr>
                      <a:r>
                        <a:rPr lang="da-DK" sz="800" b="1">
                          <a:effectLst/>
                          <a:latin typeface="Calibri" panose="020F0502020204030204" pitchFamily="34" charset="0"/>
                          <a:ea typeface="Calibri" panose="020F0502020204030204" pitchFamily="34" charset="0"/>
                          <a:cs typeface="Times New Roman" panose="02020603050405020304" pitchFamily="18" charset="0"/>
                        </a:rPr>
                        <a:t>RLC phases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35969" marR="359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c>
                  <a:txBody>
                    <a:bodyPr/>
                    <a:lstStyle/>
                    <a:p>
                      <a:pPr>
                        <a:lnSpc>
                          <a:spcPct val="115000"/>
                        </a:lnSpc>
                        <a:spcAft>
                          <a:spcPts val="100"/>
                        </a:spcAft>
                      </a:pPr>
                      <a:r>
                        <a:rPr lang="da-DK" sz="800" b="1">
                          <a:effectLst/>
                          <a:latin typeface="Calibri" panose="020F0502020204030204" pitchFamily="34" charset="0"/>
                          <a:ea typeface="Calibri" panose="020F0502020204030204" pitchFamily="34" charset="0"/>
                          <a:cs typeface="Times New Roman" panose="02020603050405020304" pitchFamily="18" charset="0"/>
                        </a:rPr>
                        <a:t>Financial hurdles</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35969" marR="359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99"/>
                    </a:solidFill>
                  </a:tcPr>
                </a:tc>
                <a:tc>
                  <a:txBody>
                    <a:bodyPr/>
                    <a:lstStyle/>
                    <a:p>
                      <a:pPr>
                        <a:lnSpc>
                          <a:spcPct val="115000"/>
                        </a:lnSpc>
                        <a:spcAft>
                          <a:spcPts val="100"/>
                        </a:spcAft>
                      </a:pPr>
                      <a:r>
                        <a:rPr lang="da-DK" sz="800" b="1">
                          <a:effectLst/>
                          <a:latin typeface="Calibri" panose="020F0502020204030204" pitchFamily="34" charset="0"/>
                          <a:ea typeface="Calibri" panose="020F0502020204030204" pitchFamily="34" charset="0"/>
                          <a:cs typeface="Times New Roman" panose="02020603050405020304" pitchFamily="18" charset="0"/>
                        </a:rPr>
                        <a:t>Organisational hurdles</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35969" marR="359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99"/>
                    </a:solidFill>
                  </a:tcPr>
                </a:tc>
                <a:tc>
                  <a:txBody>
                    <a:bodyPr/>
                    <a:lstStyle/>
                    <a:p>
                      <a:pPr>
                        <a:lnSpc>
                          <a:spcPct val="115000"/>
                        </a:lnSpc>
                        <a:spcAft>
                          <a:spcPts val="100"/>
                        </a:spcAft>
                      </a:pPr>
                      <a:r>
                        <a:rPr lang="da-DK" sz="800" b="1">
                          <a:effectLst/>
                          <a:latin typeface="Calibri" panose="020F0502020204030204" pitchFamily="34" charset="0"/>
                          <a:ea typeface="Calibri" panose="020F0502020204030204" pitchFamily="34" charset="0"/>
                          <a:cs typeface="Times New Roman" panose="02020603050405020304" pitchFamily="18" charset="0"/>
                        </a:rPr>
                        <a:t>Technical hurdles</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35969" marR="359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99"/>
                    </a:solidFill>
                  </a:tcPr>
                </a:tc>
                <a:tc>
                  <a:txBody>
                    <a:bodyPr/>
                    <a:lstStyle/>
                    <a:p>
                      <a:pPr>
                        <a:lnSpc>
                          <a:spcPct val="115000"/>
                        </a:lnSpc>
                        <a:spcAft>
                          <a:spcPts val="100"/>
                        </a:spcAft>
                      </a:pPr>
                      <a:r>
                        <a:rPr lang="da-DK" sz="800" b="1">
                          <a:effectLst/>
                          <a:latin typeface="Calibri" panose="020F0502020204030204" pitchFamily="34" charset="0"/>
                          <a:ea typeface="Calibri" panose="020F0502020204030204" pitchFamily="34" charset="0"/>
                          <a:cs typeface="Times New Roman" panose="02020603050405020304" pitchFamily="18" charset="0"/>
                        </a:rPr>
                        <a:t>Legal hurdles</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35969" marR="359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99"/>
                    </a:solidFill>
                  </a:tcPr>
                </a:tc>
                <a:tc>
                  <a:txBody>
                    <a:bodyPr/>
                    <a:lstStyle/>
                    <a:p>
                      <a:pPr>
                        <a:lnSpc>
                          <a:spcPct val="115000"/>
                        </a:lnSpc>
                        <a:spcAft>
                          <a:spcPts val="100"/>
                        </a:spcAft>
                      </a:pPr>
                      <a:r>
                        <a:rPr lang="da-DK" sz="800" b="1">
                          <a:effectLst/>
                          <a:latin typeface="Calibri" panose="020F0502020204030204" pitchFamily="34" charset="0"/>
                          <a:ea typeface="Calibri" panose="020F0502020204030204" pitchFamily="34" charset="0"/>
                          <a:cs typeface="Times New Roman" panose="02020603050405020304" pitchFamily="18" charset="0"/>
                        </a:rPr>
                        <a:t>Cultural and social hurdles</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35969" marR="359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99"/>
                    </a:solidFill>
                  </a:tcPr>
                </a:tc>
                <a:tc>
                  <a:txBody>
                    <a:bodyPr/>
                    <a:lstStyle/>
                    <a:p>
                      <a:pPr>
                        <a:lnSpc>
                          <a:spcPct val="115000"/>
                        </a:lnSpc>
                        <a:spcAft>
                          <a:spcPts val="100"/>
                        </a:spcAft>
                      </a:pPr>
                      <a:r>
                        <a:rPr lang="da-DK" sz="800" b="1">
                          <a:effectLst/>
                          <a:latin typeface="Calibri" panose="020F0502020204030204" pitchFamily="34" charset="0"/>
                          <a:ea typeface="Calibri" panose="020F0502020204030204" pitchFamily="34" charset="0"/>
                          <a:cs typeface="Times New Roman" panose="02020603050405020304" pitchFamily="18" charset="0"/>
                        </a:rPr>
                        <a:t>Incentives and rewards</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35969" marR="359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99"/>
                    </a:solidFill>
                  </a:tcPr>
                </a:tc>
                <a:tc>
                  <a:txBody>
                    <a:bodyPr/>
                    <a:lstStyle/>
                    <a:p>
                      <a:pPr>
                        <a:lnSpc>
                          <a:spcPct val="115000"/>
                        </a:lnSpc>
                        <a:spcAft>
                          <a:spcPts val="100"/>
                        </a:spcAft>
                      </a:pPr>
                      <a:r>
                        <a:rPr lang="da-DK" sz="800" b="1">
                          <a:effectLst/>
                          <a:latin typeface="Calibri" panose="020F0502020204030204" pitchFamily="34" charset="0"/>
                          <a:ea typeface="Calibri" panose="020F0502020204030204" pitchFamily="34" charset="0"/>
                          <a:cs typeface="Times New Roman" panose="02020603050405020304" pitchFamily="18" charset="0"/>
                        </a:rPr>
                        <a:t>Career and Training</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35969" marR="359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99"/>
                    </a:solidFill>
                  </a:tcPr>
                </a:tc>
              </a:tr>
              <a:tr h="139333">
                <a:tc>
                  <a:txBody>
                    <a:bodyPr/>
                    <a:lstStyle/>
                    <a:p>
                      <a:pPr>
                        <a:lnSpc>
                          <a:spcPct val="115000"/>
                        </a:lnSpc>
                        <a:spcAft>
                          <a:spcPts val="100"/>
                        </a:spcAft>
                      </a:pPr>
                      <a:r>
                        <a:rPr lang="da-DK" sz="800" b="1">
                          <a:effectLst/>
                          <a:latin typeface="Calibri" panose="020F0502020204030204" pitchFamily="34" charset="0"/>
                          <a:ea typeface="Calibri" panose="020F0502020204030204" pitchFamily="34" charset="0"/>
                          <a:cs typeface="Times New Roman" panose="02020603050405020304" pitchFamily="18" charset="0"/>
                        </a:rPr>
                        <a:t>Ideas</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35969" marR="359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a:txBody>
                    <a:bodyPr/>
                    <a:lstStyle/>
                    <a:p>
                      <a:pPr>
                        <a:lnSpc>
                          <a:spcPct val="115000"/>
                        </a:lnSpc>
                        <a:spcAft>
                          <a:spcPts val="100"/>
                        </a:spcAft>
                      </a:pPr>
                      <a:r>
                        <a:rPr lang="da-DK" sz="800">
                          <a:effectLst/>
                          <a:latin typeface="Calibri" panose="020F0502020204030204" pitchFamily="34" charset="0"/>
                          <a:ea typeface="Calibri" panose="020F050202020403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35969" marR="359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
                        </a:spcAft>
                      </a:pPr>
                      <a:r>
                        <a:rPr lang="da-DK" sz="800">
                          <a:effectLst/>
                          <a:latin typeface="Calibri" panose="020F0502020204030204" pitchFamily="34" charset="0"/>
                          <a:ea typeface="Calibri" panose="020F050202020403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35969" marR="359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
                        </a:spcAft>
                      </a:pPr>
                      <a:r>
                        <a:rPr lang="da-DK" sz="800">
                          <a:effectLst/>
                          <a:latin typeface="Calibri" panose="020F0502020204030204" pitchFamily="34" charset="0"/>
                          <a:ea typeface="Calibri" panose="020F050202020403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35969" marR="359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
                        </a:spcAft>
                      </a:pPr>
                      <a:r>
                        <a:rPr lang="da-DK" sz="800">
                          <a:effectLst/>
                          <a:latin typeface="Calibri" panose="020F0502020204030204" pitchFamily="34" charset="0"/>
                          <a:ea typeface="Calibri" panose="020F050202020403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35969" marR="359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10">
                  <a:txBody>
                    <a:bodyPr/>
                    <a:lstStyle/>
                    <a:p>
                      <a:pPr>
                        <a:lnSpc>
                          <a:spcPct val="115000"/>
                        </a:lnSpc>
                        <a:spcAft>
                          <a:spcPts val="100"/>
                        </a:spcAft>
                      </a:pPr>
                      <a:r>
                        <a:rPr lang="da-DK" sz="800" u="sng">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3"/>
                        </a:rPr>
                        <a:t>Open Knowledge paper</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35969" marR="359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
                        </a:spcAft>
                      </a:pPr>
                      <a:r>
                        <a:rPr lang="da-DK" sz="800">
                          <a:effectLst/>
                          <a:latin typeface="Calibri" panose="020F0502020204030204" pitchFamily="34" charset="0"/>
                          <a:ea typeface="Calibri" panose="020F050202020403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35969" marR="359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
                        </a:spcAft>
                      </a:pPr>
                      <a:r>
                        <a:rPr lang="da-DK" sz="800">
                          <a:effectLst/>
                          <a:latin typeface="Calibri" panose="020F0502020204030204" pitchFamily="34" charset="0"/>
                          <a:ea typeface="Calibri" panose="020F050202020403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35969" marR="359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9333">
                <a:tc>
                  <a:txBody>
                    <a:bodyPr/>
                    <a:lstStyle/>
                    <a:p>
                      <a:pPr>
                        <a:lnSpc>
                          <a:spcPct val="115000"/>
                        </a:lnSpc>
                        <a:spcAft>
                          <a:spcPts val="100"/>
                        </a:spcAft>
                      </a:pPr>
                      <a:r>
                        <a:rPr lang="da-DK" sz="800">
                          <a:effectLst/>
                          <a:latin typeface="Calibri" panose="020F0502020204030204" pitchFamily="34" charset="0"/>
                          <a:ea typeface="Calibri" panose="020F0502020204030204" pitchFamily="34" charset="0"/>
                          <a:cs typeface="Times New Roman" panose="02020603050405020304" pitchFamily="18" charset="0"/>
                        </a:rPr>
                        <a:t>   Discovery</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35969" marR="359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a:txBody>
                    <a:bodyPr/>
                    <a:lstStyle/>
                    <a:p>
                      <a:pPr>
                        <a:lnSpc>
                          <a:spcPct val="115000"/>
                        </a:lnSpc>
                        <a:spcAft>
                          <a:spcPts val="100"/>
                        </a:spcAft>
                      </a:pPr>
                      <a:r>
                        <a:rPr lang="da-DK" sz="800">
                          <a:effectLst/>
                          <a:latin typeface="Calibri" panose="020F0502020204030204" pitchFamily="34" charset="0"/>
                          <a:ea typeface="Calibri" panose="020F050202020403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35969" marR="359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lnSpc>
                          <a:spcPct val="115000"/>
                        </a:lnSpc>
                        <a:spcAft>
                          <a:spcPts val="100"/>
                        </a:spcAft>
                      </a:pPr>
                      <a:r>
                        <a:rPr lang="da-DK" sz="800" u="sng">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4"/>
                        </a:rPr>
                        <a:t>Authority Files</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35969" marR="359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a:txBody>
                    <a:bodyPr/>
                    <a:lstStyle/>
                    <a:p>
                      <a:pPr>
                        <a:lnSpc>
                          <a:spcPct val="115000"/>
                        </a:lnSpc>
                        <a:spcAft>
                          <a:spcPts val="100"/>
                        </a:spcAft>
                      </a:pPr>
                      <a:r>
                        <a:rPr lang="da-DK" sz="800">
                          <a:effectLst/>
                          <a:latin typeface="Calibri" panose="020F0502020204030204" pitchFamily="34" charset="0"/>
                          <a:ea typeface="Calibri" panose="020F050202020403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35969" marR="359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GB"/>
                    </a:p>
                  </a:txBody>
                  <a:tcPr/>
                </a:tc>
                <a:tc>
                  <a:txBody>
                    <a:bodyPr/>
                    <a:lstStyle/>
                    <a:p>
                      <a:pPr>
                        <a:lnSpc>
                          <a:spcPct val="115000"/>
                        </a:lnSpc>
                        <a:spcAft>
                          <a:spcPts val="100"/>
                        </a:spcAft>
                      </a:pPr>
                      <a:r>
                        <a:rPr lang="da-DK" sz="800">
                          <a:effectLst/>
                          <a:latin typeface="Calibri" panose="020F0502020204030204" pitchFamily="34" charset="0"/>
                          <a:ea typeface="Calibri" panose="020F050202020403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35969" marR="359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
                        </a:spcAft>
                      </a:pPr>
                      <a:r>
                        <a:rPr lang="da-DK" sz="800">
                          <a:effectLst/>
                          <a:latin typeface="Calibri" panose="020F0502020204030204" pitchFamily="34" charset="0"/>
                          <a:ea typeface="Calibri" panose="020F050202020403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35969" marR="359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9333">
                <a:tc>
                  <a:txBody>
                    <a:bodyPr/>
                    <a:lstStyle/>
                    <a:p>
                      <a:pPr>
                        <a:lnSpc>
                          <a:spcPct val="115000"/>
                        </a:lnSpc>
                        <a:spcAft>
                          <a:spcPts val="100"/>
                        </a:spcAft>
                      </a:pPr>
                      <a:r>
                        <a:rPr lang="da-DK" sz="800" b="1">
                          <a:effectLst/>
                          <a:latin typeface="Calibri" panose="020F0502020204030204" pitchFamily="34" charset="0"/>
                          <a:ea typeface="Calibri" panose="020F0502020204030204" pitchFamily="34" charset="0"/>
                          <a:cs typeface="Times New Roman" panose="02020603050405020304" pitchFamily="18" charset="0"/>
                        </a:rPr>
                        <a:t>Planning</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35969" marR="359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a:txBody>
                    <a:bodyPr/>
                    <a:lstStyle/>
                    <a:p>
                      <a:pPr>
                        <a:lnSpc>
                          <a:spcPct val="115000"/>
                        </a:lnSpc>
                        <a:spcAft>
                          <a:spcPts val="100"/>
                        </a:spcAft>
                      </a:pPr>
                      <a:r>
                        <a:rPr lang="da-DK" sz="800">
                          <a:effectLst/>
                          <a:latin typeface="Calibri" panose="020F0502020204030204" pitchFamily="34" charset="0"/>
                          <a:ea typeface="Calibri" panose="020F050202020403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35969" marR="359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
                        </a:spcAft>
                      </a:pPr>
                      <a:r>
                        <a:rPr lang="da-DK" sz="800">
                          <a:effectLst/>
                          <a:latin typeface="Calibri" panose="020F0502020204030204" pitchFamily="34" charset="0"/>
                          <a:ea typeface="Calibri" panose="020F050202020403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35969" marR="359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
                        </a:spcAft>
                      </a:pPr>
                      <a:r>
                        <a:rPr lang="da-DK" sz="800">
                          <a:effectLst/>
                          <a:latin typeface="Calibri" panose="020F0502020204030204" pitchFamily="34" charset="0"/>
                          <a:ea typeface="Calibri" panose="020F050202020403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35969" marR="359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
                        </a:spcAft>
                      </a:pPr>
                      <a:r>
                        <a:rPr lang="da-DK" sz="800">
                          <a:effectLst/>
                          <a:latin typeface="Calibri" panose="020F0502020204030204" pitchFamily="34" charset="0"/>
                          <a:ea typeface="Calibri" panose="020F050202020403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35969" marR="359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GB"/>
                    </a:p>
                  </a:txBody>
                  <a:tcPr/>
                </a:tc>
                <a:tc>
                  <a:txBody>
                    <a:bodyPr/>
                    <a:lstStyle/>
                    <a:p>
                      <a:pPr>
                        <a:lnSpc>
                          <a:spcPct val="115000"/>
                        </a:lnSpc>
                        <a:spcAft>
                          <a:spcPts val="100"/>
                        </a:spcAft>
                      </a:pPr>
                      <a:r>
                        <a:rPr lang="da-DK" sz="800">
                          <a:effectLst/>
                          <a:latin typeface="Calibri" panose="020F0502020204030204" pitchFamily="34" charset="0"/>
                          <a:ea typeface="Calibri" panose="020F050202020403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35969" marR="359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
                        </a:spcAft>
                      </a:pPr>
                      <a:r>
                        <a:rPr lang="da-DK" sz="800">
                          <a:effectLst/>
                          <a:latin typeface="Calibri" panose="020F0502020204030204" pitchFamily="34" charset="0"/>
                          <a:ea typeface="Calibri" panose="020F050202020403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35969" marR="359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9333">
                <a:tc>
                  <a:txBody>
                    <a:bodyPr/>
                    <a:lstStyle/>
                    <a:p>
                      <a:pPr>
                        <a:lnSpc>
                          <a:spcPct val="115000"/>
                        </a:lnSpc>
                        <a:spcAft>
                          <a:spcPts val="100"/>
                        </a:spcAft>
                      </a:pPr>
                      <a:r>
                        <a:rPr lang="da-DK" sz="800">
                          <a:effectLst/>
                          <a:latin typeface="Calibri" panose="020F0502020204030204" pitchFamily="34" charset="0"/>
                          <a:ea typeface="Calibri" panose="020F050202020403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35969" marR="359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a:txBody>
                    <a:bodyPr/>
                    <a:lstStyle/>
                    <a:p>
                      <a:pPr>
                        <a:lnSpc>
                          <a:spcPct val="115000"/>
                        </a:lnSpc>
                        <a:spcAft>
                          <a:spcPts val="100"/>
                        </a:spcAft>
                      </a:pPr>
                      <a:r>
                        <a:rPr lang="da-DK" sz="800">
                          <a:effectLst/>
                          <a:latin typeface="Calibri" panose="020F0502020204030204" pitchFamily="34" charset="0"/>
                          <a:ea typeface="Calibri" panose="020F050202020403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35969" marR="359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
                        </a:spcAft>
                      </a:pPr>
                      <a:r>
                        <a:rPr lang="da-DK" sz="800">
                          <a:effectLst/>
                          <a:latin typeface="Calibri" panose="020F0502020204030204" pitchFamily="34" charset="0"/>
                          <a:ea typeface="Calibri" panose="020F050202020403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35969" marR="359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
                        </a:spcAft>
                      </a:pPr>
                      <a:r>
                        <a:rPr lang="da-DK" sz="800">
                          <a:effectLst/>
                          <a:latin typeface="Calibri" panose="020F0502020204030204" pitchFamily="34" charset="0"/>
                          <a:ea typeface="Calibri" panose="020F050202020403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35969" marR="359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
                        </a:spcAft>
                      </a:pPr>
                      <a:r>
                        <a:rPr lang="da-DK" sz="800">
                          <a:effectLst/>
                          <a:latin typeface="Calibri" panose="020F0502020204030204" pitchFamily="34" charset="0"/>
                          <a:ea typeface="Calibri" panose="020F050202020403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35969" marR="359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GB"/>
                    </a:p>
                  </a:txBody>
                  <a:tcPr/>
                </a:tc>
                <a:tc>
                  <a:txBody>
                    <a:bodyPr/>
                    <a:lstStyle/>
                    <a:p>
                      <a:pPr>
                        <a:lnSpc>
                          <a:spcPct val="115000"/>
                        </a:lnSpc>
                        <a:spcAft>
                          <a:spcPts val="100"/>
                        </a:spcAft>
                      </a:pPr>
                      <a:r>
                        <a:rPr lang="da-DK" sz="800">
                          <a:effectLst/>
                          <a:latin typeface="Calibri" panose="020F0502020204030204" pitchFamily="34" charset="0"/>
                          <a:ea typeface="Calibri" panose="020F050202020403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35969" marR="359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
                        </a:spcAft>
                      </a:pPr>
                      <a:r>
                        <a:rPr lang="da-DK" sz="800">
                          <a:effectLst/>
                          <a:latin typeface="Calibri" panose="020F0502020204030204" pitchFamily="34" charset="0"/>
                          <a:ea typeface="Calibri" panose="020F050202020403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35969" marR="359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9333">
                <a:tc>
                  <a:txBody>
                    <a:bodyPr/>
                    <a:lstStyle/>
                    <a:p>
                      <a:pPr>
                        <a:lnSpc>
                          <a:spcPct val="115000"/>
                        </a:lnSpc>
                        <a:spcAft>
                          <a:spcPts val="100"/>
                        </a:spcAft>
                      </a:pPr>
                      <a:r>
                        <a:rPr lang="da-DK" sz="800" b="1">
                          <a:effectLst/>
                          <a:latin typeface="Calibri" panose="020F0502020204030204" pitchFamily="34" charset="0"/>
                          <a:ea typeface="Calibri" panose="020F0502020204030204" pitchFamily="34" charset="0"/>
                          <a:cs typeface="Times New Roman" panose="02020603050405020304" pitchFamily="18" charset="0"/>
                        </a:rPr>
                        <a:t>Apply for Grant</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35969" marR="359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a:txBody>
                    <a:bodyPr/>
                    <a:lstStyle/>
                    <a:p>
                      <a:pPr>
                        <a:lnSpc>
                          <a:spcPct val="115000"/>
                        </a:lnSpc>
                        <a:spcAft>
                          <a:spcPts val="100"/>
                        </a:spcAft>
                      </a:pPr>
                      <a:r>
                        <a:rPr lang="da-DK" sz="800">
                          <a:effectLst/>
                          <a:latin typeface="Calibri" panose="020F0502020204030204" pitchFamily="34" charset="0"/>
                          <a:ea typeface="Calibri" panose="020F050202020403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35969" marR="359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
                        </a:spcAft>
                      </a:pPr>
                      <a:r>
                        <a:rPr lang="da-DK" sz="800">
                          <a:effectLst/>
                          <a:latin typeface="Calibri" panose="020F0502020204030204" pitchFamily="34" charset="0"/>
                          <a:ea typeface="Calibri" panose="020F050202020403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35969" marR="359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
                        </a:spcAft>
                      </a:pPr>
                      <a:r>
                        <a:rPr lang="da-DK" sz="800">
                          <a:effectLst/>
                          <a:latin typeface="Calibri" panose="020F0502020204030204" pitchFamily="34" charset="0"/>
                          <a:ea typeface="Calibri" panose="020F050202020403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35969" marR="359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
                        </a:spcAft>
                      </a:pPr>
                      <a:r>
                        <a:rPr lang="da-DK" sz="800">
                          <a:effectLst/>
                          <a:latin typeface="Calibri" panose="020F0502020204030204" pitchFamily="34" charset="0"/>
                          <a:ea typeface="Calibri" panose="020F050202020403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35969" marR="359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GB"/>
                    </a:p>
                  </a:txBody>
                  <a:tcPr/>
                </a:tc>
                <a:tc>
                  <a:txBody>
                    <a:bodyPr/>
                    <a:lstStyle/>
                    <a:p>
                      <a:pPr>
                        <a:lnSpc>
                          <a:spcPct val="115000"/>
                        </a:lnSpc>
                        <a:spcAft>
                          <a:spcPts val="100"/>
                        </a:spcAft>
                      </a:pPr>
                      <a:r>
                        <a:rPr lang="da-DK" sz="800">
                          <a:effectLst/>
                          <a:latin typeface="Calibri" panose="020F0502020204030204" pitchFamily="34" charset="0"/>
                          <a:ea typeface="Calibri" panose="020F050202020403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35969" marR="359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
                        </a:spcAft>
                      </a:pPr>
                      <a:r>
                        <a:rPr lang="da-DK" sz="800">
                          <a:effectLst/>
                          <a:latin typeface="Calibri" panose="020F0502020204030204" pitchFamily="34" charset="0"/>
                          <a:ea typeface="Calibri" panose="020F050202020403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35969" marR="359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9333">
                <a:tc>
                  <a:txBody>
                    <a:bodyPr/>
                    <a:lstStyle/>
                    <a:p>
                      <a:pPr>
                        <a:lnSpc>
                          <a:spcPct val="115000"/>
                        </a:lnSpc>
                        <a:spcAft>
                          <a:spcPts val="100"/>
                        </a:spcAft>
                      </a:pPr>
                      <a:r>
                        <a:rPr lang="da-DK" sz="800">
                          <a:effectLst/>
                          <a:latin typeface="Calibri" panose="020F0502020204030204" pitchFamily="34" charset="0"/>
                          <a:ea typeface="Calibri" panose="020F050202020403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35969" marR="359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a:txBody>
                    <a:bodyPr/>
                    <a:lstStyle/>
                    <a:p>
                      <a:pPr>
                        <a:lnSpc>
                          <a:spcPct val="115000"/>
                        </a:lnSpc>
                        <a:spcAft>
                          <a:spcPts val="100"/>
                        </a:spcAft>
                      </a:pPr>
                      <a:r>
                        <a:rPr lang="da-DK" sz="800">
                          <a:effectLst/>
                          <a:latin typeface="Calibri" panose="020F0502020204030204" pitchFamily="34" charset="0"/>
                          <a:ea typeface="Calibri" panose="020F050202020403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35969" marR="359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
                        </a:spcAft>
                      </a:pPr>
                      <a:r>
                        <a:rPr lang="da-DK" sz="800">
                          <a:effectLst/>
                          <a:latin typeface="Calibri" panose="020F0502020204030204" pitchFamily="34" charset="0"/>
                          <a:ea typeface="Calibri" panose="020F050202020403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35969" marR="359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
                        </a:spcAft>
                      </a:pPr>
                      <a:r>
                        <a:rPr lang="da-DK" sz="800">
                          <a:effectLst/>
                          <a:latin typeface="Calibri" panose="020F0502020204030204" pitchFamily="34" charset="0"/>
                          <a:ea typeface="Calibri" panose="020F050202020403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35969" marR="359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
                        </a:spcAft>
                      </a:pPr>
                      <a:r>
                        <a:rPr lang="da-DK" sz="800">
                          <a:effectLst/>
                          <a:latin typeface="Calibri" panose="020F0502020204030204" pitchFamily="34" charset="0"/>
                          <a:ea typeface="Calibri" panose="020F050202020403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35969" marR="359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GB"/>
                    </a:p>
                  </a:txBody>
                  <a:tcPr/>
                </a:tc>
                <a:tc>
                  <a:txBody>
                    <a:bodyPr/>
                    <a:lstStyle/>
                    <a:p>
                      <a:pPr>
                        <a:lnSpc>
                          <a:spcPct val="115000"/>
                        </a:lnSpc>
                        <a:spcAft>
                          <a:spcPts val="100"/>
                        </a:spcAft>
                      </a:pPr>
                      <a:r>
                        <a:rPr lang="da-DK" sz="800">
                          <a:effectLst/>
                          <a:latin typeface="Calibri" panose="020F0502020204030204" pitchFamily="34" charset="0"/>
                          <a:ea typeface="Calibri" panose="020F050202020403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35969" marR="359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
                        </a:spcAft>
                      </a:pPr>
                      <a:r>
                        <a:rPr lang="da-DK" sz="800">
                          <a:effectLst/>
                          <a:latin typeface="Calibri" panose="020F0502020204030204" pitchFamily="34" charset="0"/>
                          <a:ea typeface="Calibri" panose="020F050202020403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35969" marR="359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9333">
                <a:tc>
                  <a:txBody>
                    <a:bodyPr/>
                    <a:lstStyle/>
                    <a:p>
                      <a:pPr>
                        <a:lnSpc>
                          <a:spcPct val="115000"/>
                        </a:lnSpc>
                        <a:spcAft>
                          <a:spcPts val="100"/>
                        </a:spcAft>
                      </a:pPr>
                      <a:r>
                        <a:rPr lang="da-DK" sz="800" b="1">
                          <a:effectLst/>
                          <a:latin typeface="Calibri" panose="020F0502020204030204" pitchFamily="34" charset="0"/>
                          <a:ea typeface="Calibri" panose="020F0502020204030204" pitchFamily="34" charset="0"/>
                          <a:cs typeface="Times New Roman" panose="02020603050405020304" pitchFamily="18" charset="0"/>
                        </a:rPr>
                        <a:t>Project</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35969" marR="359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gridSpan="3">
                  <a:txBody>
                    <a:bodyPr/>
                    <a:lstStyle/>
                    <a:p>
                      <a:pPr algn="ctr">
                        <a:lnSpc>
                          <a:spcPct val="115000"/>
                        </a:lnSpc>
                        <a:spcAft>
                          <a:spcPts val="100"/>
                        </a:spcAft>
                      </a:pPr>
                      <a:r>
                        <a:rPr lang="da-DK" sz="800" u="sng">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5"/>
                        </a:rPr>
                        <a:t>Surf Board for Riding The Wave</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35969" marR="359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c>
                  <a:txBody>
                    <a:bodyPr/>
                    <a:lstStyle/>
                    <a:p>
                      <a:pPr>
                        <a:lnSpc>
                          <a:spcPct val="115000"/>
                        </a:lnSpc>
                        <a:spcAft>
                          <a:spcPts val="100"/>
                        </a:spcAft>
                      </a:pPr>
                      <a:r>
                        <a:rPr lang="da-DK" sz="800">
                          <a:effectLst/>
                          <a:latin typeface="Calibri" panose="020F0502020204030204" pitchFamily="34" charset="0"/>
                          <a:ea typeface="Calibri" panose="020F050202020403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35969" marR="359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GB"/>
                    </a:p>
                  </a:txBody>
                  <a:tcPr/>
                </a:tc>
                <a:tc gridSpan="2">
                  <a:txBody>
                    <a:bodyPr/>
                    <a:lstStyle/>
                    <a:p>
                      <a:pPr algn="ctr">
                        <a:lnSpc>
                          <a:spcPct val="115000"/>
                        </a:lnSpc>
                        <a:spcAft>
                          <a:spcPts val="100"/>
                        </a:spcAft>
                      </a:pPr>
                      <a:r>
                        <a:rPr lang="da-DK" sz="800" u="sng">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5"/>
                        </a:rPr>
                        <a:t>Surf Board for Riding The Wave</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35969" marR="359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r>
              <a:tr h="139333">
                <a:tc>
                  <a:txBody>
                    <a:bodyPr/>
                    <a:lstStyle/>
                    <a:p>
                      <a:pPr>
                        <a:lnSpc>
                          <a:spcPct val="115000"/>
                        </a:lnSpc>
                        <a:spcAft>
                          <a:spcPts val="100"/>
                        </a:spcAft>
                      </a:pPr>
                      <a:r>
                        <a:rPr lang="da-DK" sz="800">
                          <a:effectLst/>
                          <a:latin typeface="Calibri" panose="020F0502020204030204" pitchFamily="34" charset="0"/>
                          <a:ea typeface="Calibri" panose="020F0502020204030204" pitchFamily="34" charset="0"/>
                          <a:cs typeface="Times New Roman" panose="02020603050405020304" pitchFamily="18" charset="0"/>
                        </a:rPr>
                        <a:t>   Experiment</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35969" marR="359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a:txBody>
                    <a:bodyPr/>
                    <a:lstStyle/>
                    <a:p>
                      <a:pPr>
                        <a:lnSpc>
                          <a:spcPct val="115000"/>
                        </a:lnSpc>
                        <a:spcAft>
                          <a:spcPts val="100"/>
                        </a:spcAft>
                      </a:pPr>
                      <a:r>
                        <a:rPr lang="da-DK" sz="800">
                          <a:effectLst/>
                          <a:latin typeface="Calibri" panose="020F0502020204030204" pitchFamily="34" charset="0"/>
                          <a:ea typeface="Calibri" panose="020F050202020403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35969" marR="359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
                        </a:spcAft>
                      </a:pPr>
                      <a:r>
                        <a:rPr lang="da-DK" sz="800">
                          <a:effectLst/>
                          <a:latin typeface="Calibri" panose="020F0502020204030204" pitchFamily="34" charset="0"/>
                          <a:ea typeface="Calibri" panose="020F050202020403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35969" marR="359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
                        </a:spcAft>
                      </a:pPr>
                      <a:r>
                        <a:rPr lang="da-DK" sz="800">
                          <a:effectLst/>
                          <a:latin typeface="Calibri" panose="020F0502020204030204" pitchFamily="34" charset="0"/>
                          <a:ea typeface="Calibri" panose="020F050202020403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35969" marR="359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
                        </a:spcAft>
                      </a:pPr>
                      <a:r>
                        <a:rPr lang="da-DK" sz="800">
                          <a:effectLst/>
                          <a:latin typeface="Calibri" panose="020F0502020204030204" pitchFamily="34" charset="0"/>
                          <a:ea typeface="Calibri" panose="020F050202020403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35969" marR="359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GB"/>
                    </a:p>
                  </a:txBody>
                  <a:tcPr/>
                </a:tc>
                <a:tc>
                  <a:txBody>
                    <a:bodyPr/>
                    <a:lstStyle/>
                    <a:p>
                      <a:pPr>
                        <a:lnSpc>
                          <a:spcPct val="115000"/>
                        </a:lnSpc>
                        <a:spcAft>
                          <a:spcPts val="100"/>
                        </a:spcAft>
                      </a:pPr>
                      <a:r>
                        <a:rPr lang="da-DK" sz="800">
                          <a:effectLst/>
                          <a:latin typeface="Calibri" panose="020F0502020204030204" pitchFamily="34" charset="0"/>
                          <a:ea typeface="Calibri" panose="020F050202020403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35969" marR="359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
                        </a:spcAft>
                      </a:pPr>
                      <a:r>
                        <a:rPr lang="da-DK" sz="800">
                          <a:effectLst/>
                          <a:latin typeface="Calibri" panose="020F0502020204030204" pitchFamily="34" charset="0"/>
                          <a:ea typeface="Calibri" panose="020F050202020403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35969" marR="359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9333">
                <a:tc>
                  <a:txBody>
                    <a:bodyPr/>
                    <a:lstStyle/>
                    <a:p>
                      <a:pPr>
                        <a:lnSpc>
                          <a:spcPct val="115000"/>
                        </a:lnSpc>
                        <a:spcAft>
                          <a:spcPts val="100"/>
                        </a:spcAft>
                      </a:pPr>
                      <a:r>
                        <a:rPr lang="da-DK" sz="800">
                          <a:effectLst/>
                          <a:latin typeface="Calibri" panose="020F0502020204030204" pitchFamily="34" charset="0"/>
                          <a:ea typeface="Calibri" panose="020F0502020204030204" pitchFamily="34" charset="0"/>
                          <a:cs typeface="Times New Roman" panose="02020603050405020304" pitchFamily="18" charset="0"/>
                        </a:rPr>
                        <a:t>   Data production</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35969" marR="359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a:txBody>
                    <a:bodyPr/>
                    <a:lstStyle/>
                    <a:p>
                      <a:pPr>
                        <a:lnSpc>
                          <a:spcPct val="115000"/>
                        </a:lnSpc>
                        <a:spcAft>
                          <a:spcPts val="100"/>
                        </a:spcAft>
                      </a:pPr>
                      <a:r>
                        <a:rPr lang="da-DK" sz="800">
                          <a:effectLst/>
                          <a:latin typeface="Calibri" panose="020F0502020204030204" pitchFamily="34" charset="0"/>
                          <a:ea typeface="Calibri" panose="020F050202020403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35969" marR="359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
                        </a:spcAft>
                      </a:pPr>
                      <a:r>
                        <a:rPr lang="da-DK" sz="800">
                          <a:effectLst/>
                          <a:latin typeface="Calibri" panose="020F0502020204030204" pitchFamily="34" charset="0"/>
                          <a:ea typeface="Calibri" panose="020F050202020403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35969" marR="359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
                        </a:spcAft>
                      </a:pPr>
                      <a:r>
                        <a:rPr lang="da-DK" sz="800">
                          <a:effectLst/>
                          <a:latin typeface="Calibri" panose="020F0502020204030204" pitchFamily="34" charset="0"/>
                          <a:ea typeface="Calibri" panose="020F050202020403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35969" marR="359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
                        </a:spcAft>
                      </a:pPr>
                      <a:r>
                        <a:rPr lang="da-DK" sz="800">
                          <a:effectLst/>
                          <a:latin typeface="Calibri" panose="020F0502020204030204" pitchFamily="34" charset="0"/>
                          <a:ea typeface="Calibri" panose="020F050202020403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35969" marR="359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GB"/>
                    </a:p>
                  </a:txBody>
                  <a:tcPr/>
                </a:tc>
                <a:tc>
                  <a:txBody>
                    <a:bodyPr/>
                    <a:lstStyle/>
                    <a:p>
                      <a:pPr>
                        <a:lnSpc>
                          <a:spcPct val="115000"/>
                        </a:lnSpc>
                        <a:spcAft>
                          <a:spcPts val="100"/>
                        </a:spcAft>
                      </a:pPr>
                      <a:r>
                        <a:rPr lang="da-DK" sz="800">
                          <a:effectLst/>
                          <a:latin typeface="Calibri" panose="020F0502020204030204" pitchFamily="34" charset="0"/>
                          <a:ea typeface="Calibri" panose="020F050202020403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35969" marR="359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
                        </a:spcAft>
                      </a:pPr>
                      <a:r>
                        <a:rPr lang="da-DK" sz="800">
                          <a:effectLst/>
                          <a:latin typeface="Calibri" panose="020F0502020204030204" pitchFamily="34" charset="0"/>
                          <a:ea typeface="Calibri" panose="020F050202020403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35969" marR="359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8666">
                <a:tc>
                  <a:txBody>
                    <a:bodyPr/>
                    <a:lstStyle/>
                    <a:p>
                      <a:pPr>
                        <a:lnSpc>
                          <a:spcPct val="115000"/>
                        </a:lnSpc>
                        <a:spcAft>
                          <a:spcPts val="100"/>
                        </a:spcAft>
                      </a:pPr>
                      <a:r>
                        <a:rPr lang="da-DK" sz="800">
                          <a:effectLst/>
                          <a:latin typeface="Calibri" panose="020F0502020204030204" pitchFamily="34" charset="0"/>
                          <a:ea typeface="Calibri" panose="020F0502020204030204" pitchFamily="34" charset="0"/>
                          <a:cs typeface="Times New Roman" panose="02020603050405020304" pitchFamily="18" charset="0"/>
                        </a:rPr>
                        <a:t>   Data management</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35969" marR="359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a:txBody>
                    <a:bodyPr/>
                    <a:lstStyle/>
                    <a:p>
                      <a:pPr>
                        <a:lnSpc>
                          <a:spcPct val="115000"/>
                        </a:lnSpc>
                        <a:spcAft>
                          <a:spcPts val="100"/>
                        </a:spcAft>
                      </a:pPr>
                      <a:r>
                        <a:rPr lang="da-DK" sz="800" u="sng">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6"/>
                        </a:rPr>
                        <a:t>Funding RDM briefing</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35969" marR="359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
                        </a:spcAft>
                      </a:pPr>
                      <a:r>
                        <a:rPr lang="da-DK" sz="800">
                          <a:effectLst/>
                          <a:latin typeface="Calibri" panose="020F0502020204030204" pitchFamily="34" charset="0"/>
                          <a:ea typeface="Calibri" panose="020F050202020403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35969" marR="359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
                        </a:spcAft>
                      </a:pPr>
                      <a:r>
                        <a:rPr lang="da-DK" sz="800">
                          <a:effectLst/>
                          <a:latin typeface="Calibri" panose="020F0502020204030204" pitchFamily="34" charset="0"/>
                          <a:ea typeface="Calibri" panose="020F050202020403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35969" marR="359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
                        </a:spcAft>
                      </a:pPr>
                      <a:r>
                        <a:rPr lang="da-DK" sz="800">
                          <a:effectLst/>
                          <a:latin typeface="Calibri" panose="020F0502020204030204" pitchFamily="34" charset="0"/>
                          <a:ea typeface="Calibri" panose="020F050202020403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35969" marR="359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GB"/>
                    </a:p>
                  </a:txBody>
                  <a:tcPr/>
                </a:tc>
                <a:tc>
                  <a:txBody>
                    <a:bodyPr/>
                    <a:lstStyle/>
                    <a:p>
                      <a:pPr>
                        <a:lnSpc>
                          <a:spcPct val="115000"/>
                        </a:lnSpc>
                      </a:pPr>
                      <a:endParaRPr lang="en-GB" sz="1100">
                        <a:effectLst/>
                        <a:latin typeface="Calibri" panose="020F0502020204030204" pitchFamily="34" charset="0"/>
                      </a:endParaRPr>
                    </a:p>
                  </a:txBody>
                  <a:tcPr marL="35969" marR="359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
                        </a:spcAft>
                      </a:pPr>
                      <a:r>
                        <a:rPr lang="da-DK" sz="800" u="sng">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7"/>
                        </a:rPr>
                        <a:t>RDM Training &amp; Skills work</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35969" marR="359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18000">
                <a:tc>
                  <a:txBody>
                    <a:bodyPr/>
                    <a:lstStyle/>
                    <a:p>
                      <a:pPr>
                        <a:lnSpc>
                          <a:spcPct val="115000"/>
                        </a:lnSpc>
                        <a:spcAft>
                          <a:spcPts val="100"/>
                        </a:spcAft>
                      </a:pPr>
                      <a:r>
                        <a:rPr lang="da-DK" sz="800">
                          <a:effectLst/>
                          <a:latin typeface="Calibri" panose="020F0502020204030204" pitchFamily="34" charset="0"/>
                          <a:ea typeface="Calibri" panose="020F0502020204030204" pitchFamily="34" charset="0"/>
                          <a:cs typeface="Times New Roman" panose="02020603050405020304" pitchFamily="18" charset="0"/>
                        </a:rPr>
                        <a:t>   Data analysis/software</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35969" marR="359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gridSpan="2">
                  <a:txBody>
                    <a:bodyPr/>
                    <a:lstStyle/>
                    <a:p>
                      <a:pPr algn="ctr">
                        <a:lnSpc>
                          <a:spcPct val="115000"/>
                        </a:lnSpc>
                        <a:spcAft>
                          <a:spcPts val="100"/>
                        </a:spcAft>
                      </a:pPr>
                      <a:r>
                        <a:rPr lang="da-DK" sz="800" u="sng">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8"/>
                        </a:rPr>
                        <a:t>Research Software Sustainability report</a:t>
                      </a:r>
                      <a:r>
                        <a:rPr lang="da-DK" sz="800">
                          <a:effectLst/>
                          <a:latin typeface="Calibri" panose="020F0502020204030204" pitchFamily="34" charset="0"/>
                          <a:ea typeface="Calibri" panose="020F050202020403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35969" marR="359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a:txBody>
                    <a:bodyPr/>
                    <a:lstStyle/>
                    <a:p>
                      <a:pPr>
                        <a:lnSpc>
                          <a:spcPct val="115000"/>
                        </a:lnSpc>
                        <a:spcAft>
                          <a:spcPts val="100"/>
                        </a:spcAft>
                      </a:pPr>
                      <a:r>
                        <a:rPr lang="da-DK" sz="800" u="sng">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9"/>
                        </a:rPr>
                        <a:t>Research Tools use Cases</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35969" marR="359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
                        </a:spcAft>
                      </a:pPr>
                      <a:r>
                        <a:rPr lang="da-DK" sz="800">
                          <a:effectLst/>
                          <a:latin typeface="Calibri" panose="020F0502020204030204" pitchFamily="34" charset="0"/>
                          <a:ea typeface="Calibri" panose="020F050202020403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35969" marR="359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nSpc>
                          <a:spcPct val="115000"/>
                        </a:lnSpc>
                        <a:spcAft>
                          <a:spcPts val="100"/>
                        </a:spcAft>
                      </a:pPr>
                      <a:r>
                        <a:rPr lang="da-DK" sz="800" u="sng">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9"/>
                        </a:rPr>
                        <a:t>Research Tools use Cases</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35969" marR="359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a:txBody>
                    <a:bodyPr/>
                    <a:lstStyle/>
                    <a:p>
                      <a:pPr>
                        <a:lnSpc>
                          <a:spcPct val="115000"/>
                        </a:lnSpc>
                        <a:spcAft>
                          <a:spcPts val="100"/>
                        </a:spcAft>
                      </a:pPr>
                      <a:r>
                        <a:rPr lang="da-DK" sz="800">
                          <a:effectLst/>
                          <a:latin typeface="Calibri" panose="020F0502020204030204" pitchFamily="34" charset="0"/>
                          <a:ea typeface="Calibri" panose="020F050202020403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35969" marR="359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9333">
                <a:tc>
                  <a:txBody>
                    <a:bodyPr/>
                    <a:lstStyle/>
                    <a:p>
                      <a:pPr>
                        <a:lnSpc>
                          <a:spcPct val="115000"/>
                        </a:lnSpc>
                        <a:spcAft>
                          <a:spcPts val="100"/>
                        </a:spcAft>
                      </a:pPr>
                      <a:r>
                        <a:rPr lang="da-DK" sz="800">
                          <a:effectLst/>
                          <a:latin typeface="Calibri" panose="020F0502020204030204" pitchFamily="34" charset="0"/>
                          <a:ea typeface="Calibri" panose="020F0502020204030204" pitchFamily="34" charset="0"/>
                          <a:cs typeface="Times New Roman" panose="02020603050405020304" pitchFamily="18" charset="0"/>
                        </a:rPr>
                        <a:t>   Writing</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35969" marR="359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a:txBody>
                    <a:bodyPr/>
                    <a:lstStyle/>
                    <a:p>
                      <a:pPr>
                        <a:lnSpc>
                          <a:spcPct val="115000"/>
                        </a:lnSpc>
                        <a:spcAft>
                          <a:spcPts val="100"/>
                        </a:spcAft>
                      </a:pPr>
                      <a:r>
                        <a:rPr lang="da-DK" sz="800">
                          <a:effectLst/>
                          <a:latin typeface="Calibri" panose="020F0502020204030204" pitchFamily="34" charset="0"/>
                          <a:ea typeface="Calibri" panose="020F050202020403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35969" marR="359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
                        </a:spcAft>
                      </a:pPr>
                      <a:r>
                        <a:rPr lang="da-DK" sz="800">
                          <a:effectLst/>
                          <a:latin typeface="Calibri" panose="020F0502020204030204" pitchFamily="34" charset="0"/>
                          <a:ea typeface="Calibri" panose="020F050202020403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35969" marR="359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
                        </a:spcAft>
                      </a:pPr>
                      <a:r>
                        <a:rPr lang="da-DK" sz="800">
                          <a:effectLst/>
                          <a:latin typeface="Calibri" panose="020F0502020204030204" pitchFamily="34" charset="0"/>
                          <a:ea typeface="Calibri" panose="020F050202020403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35969" marR="359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
                        </a:spcAft>
                      </a:pPr>
                      <a:r>
                        <a:rPr lang="da-DK" sz="800">
                          <a:effectLst/>
                          <a:latin typeface="Calibri" panose="020F0502020204030204" pitchFamily="34" charset="0"/>
                          <a:ea typeface="Calibri" panose="020F050202020403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35969" marR="359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
                        </a:spcAft>
                      </a:pPr>
                      <a:r>
                        <a:rPr lang="da-DK" sz="800">
                          <a:effectLst/>
                          <a:latin typeface="Calibri" panose="020F0502020204030204" pitchFamily="34" charset="0"/>
                          <a:ea typeface="Calibri" panose="020F050202020403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35969" marR="359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
                        </a:spcAft>
                      </a:pPr>
                      <a:r>
                        <a:rPr lang="da-DK" sz="800">
                          <a:effectLst/>
                          <a:latin typeface="Calibri" panose="020F0502020204030204" pitchFamily="34" charset="0"/>
                          <a:ea typeface="Calibri" panose="020F050202020403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35969" marR="359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
                        </a:spcAft>
                      </a:pPr>
                      <a:r>
                        <a:rPr lang="da-DK" sz="800">
                          <a:effectLst/>
                          <a:latin typeface="Calibri" panose="020F0502020204030204" pitchFamily="34" charset="0"/>
                          <a:ea typeface="Calibri" panose="020F050202020403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35969" marR="359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9333">
                <a:tc>
                  <a:txBody>
                    <a:bodyPr/>
                    <a:lstStyle/>
                    <a:p>
                      <a:pPr>
                        <a:lnSpc>
                          <a:spcPct val="115000"/>
                        </a:lnSpc>
                        <a:spcAft>
                          <a:spcPts val="100"/>
                        </a:spcAft>
                      </a:pPr>
                      <a:r>
                        <a:rPr lang="da-DK" sz="800" b="1">
                          <a:effectLst/>
                          <a:latin typeface="Calibri" panose="020F0502020204030204" pitchFamily="34" charset="0"/>
                          <a:ea typeface="Calibri" panose="020F0502020204030204" pitchFamily="34" charset="0"/>
                          <a:cs typeface="Times New Roman" panose="02020603050405020304" pitchFamily="18" charset="0"/>
                        </a:rPr>
                        <a:t>Publication</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35969" marR="359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a:txBody>
                    <a:bodyPr/>
                    <a:lstStyle/>
                    <a:p>
                      <a:pPr>
                        <a:lnSpc>
                          <a:spcPct val="115000"/>
                        </a:lnSpc>
                        <a:spcAft>
                          <a:spcPts val="100"/>
                        </a:spcAft>
                      </a:pPr>
                      <a:r>
                        <a:rPr lang="da-DK" sz="800">
                          <a:effectLst/>
                          <a:latin typeface="Calibri" panose="020F0502020204030204" pitchFamily="34" charset="0"/>
                          <a:ea typeface="Calibri" panose="020F050202020403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35969" marR="359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
                        </a:spcAft>
                      </a:pPr>
                      <a:r>
                        <a:rPr lang="da-DK" sz="800">
                          <a:effectLst/>
                          <a:latin typeface="Calibri" panose="020F0502020204030204" pitchFamily="34" charset="0"/>
                          <a:ea typeface="Calibri" panose="020F050202020403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35969" marR="359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
                        </a:spcAft>
                      </a:pPr>
                      <a:r>
                        <a:rPr lang="da-DK" sz="800">
                          <a:effectLst/>
                          <a:latin typeface="Calibri" panose="020F0502020204030204" pitchFamily="34" charset="0"/>
                          <a:ea typeface="Calibri" panose="020F050202020403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35969" marR="359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
                        </a:spcAft>
                      </a:pPr>
                      <a:r>
                        <a:rPr lang="da-DK" sz="800">
                          <a:effectLst/>
                          <a:latin typeface="Calibri" panose="020F0502020204030204" pitchFamily="34" charset="0"/>
                          <a:ea typeface="Calibri" panose="020F050202020403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35969" marR="359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
                        </a:spcAft>
                      </a:pPr>
                      <a:r>
                        <a:rPr lang="da-DK" sz="800">
                          <a:effectLst/>
                          <a:latin typeface="Calibri" panose="020F0502020204030204" pitchFamily="34" charset="0"/>
                          <a:ea typeface="Calibri" panose="020F050202020403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35969" marR="359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
                        </a:spcAft>
                      </a:pPr>
                      <a:r>
                        <a:rPr lang="da-DK" sz="800">
                          <a:effectLst/>
                          <a:latin typeface="Calibri" panose="020F0502020204030204" pitchFamily="34" charset="0"/>
                          <a:ea typeface="Calibri" panose="020F050202020403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35969" marR="359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
                        </a:spcAft>
                      </a:pPr>
                      <a:r>
                        <a:rPr lang="da-DK" sz="800">
                          <a:effectLst/>
                          <a:latin typeface="Calibri" panose="020F0502020204030204" pitchFamily="34" charset="0"/>
                          <a:ea typeface="Calibri" panose="020F050202020403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35969" marR="359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1287">
                <a:tc>
                  <a:txBody>
                    <a:bodyPr/>
                    <a:lstStyle/>
                    <a:p>
                      <a:pPr>
                        <a:lnSpc>
                          <a:spcPct val="115000"/>
                        </a:lnSpc>
                        <a:spcAft>
                          <a:spcPts val="100"/>
                        </a:spcAft>
                      </a:pPr>
                      <a:r>
                        <a:rPr lang="da-DK" sz="800">
                          <a:effectLst/>
                          <a:latin typeface="Calibri" panose="020F0502020204030204" pitchFamily="34" charset="0"/>
                          <a:ea typeface="Calibri" panose="020F0502020204030204" pitchFamily="34" charset="0"/>
                          <a:cs typeface="Times New Roman" panose="02020603050405020304" pitchFamily="18" charset="0"/>
                        </a:rPr>
                        <a:t>Open Access</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35969" marR="359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gridSpan="2">
                  <a:txBody>
                    <a:bodyPr/>
                    <a:lstStyle/>
                    <a:p>
                      <a:pPr>
                        <a:lnSpc>
                          <a:spcPct val="115000"/>
                        </a:lnSpc>
                        <a:spcAft>
                          <a:spcPts val="100"/>
                        </a:spcAft>
                      </a:pPr>
                      <a:r>
                        <a:rPr lang="da-DK" sz="800" u="sng">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10"/>
                        </a:rPr>
                        <a:t>OA sustainability index</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
                        </a:spcAft>
                      </a:pPr>
                      <a:r>
                        <a:rPr lang="da-DK" sz="800" u="sng">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11"/>
                        </a:rPr>
                        <a:t>OA Policy Dependency work</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35969" marR="359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a:txBody>
                    <a:bodyPr/>
                    <a:lstStyle/>
                    <a:p>
                      <a:pPr>
                        <a:lnSpc>
                          <a:spcPct val="115000"/>
                        </a:lnSpc>
                        <a:spcAft>
                          <a:spcPts val="100"/>
                        </a:spcAft>
                      </a:pPr>
                      <a:r>
                        <a:rPr lang="da-DK" sz="800">
                          <a:effectLst/>
                          <a:latin typeface="Calibri" panose="020F0502020204030204" pitchFamily="34" charset="0"/>
                          <a:ea typeface="Calibri" panose="020F050202020403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35969" marR="359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
                        </a:spcAft>
                      </a:pPr>
                      <a:r>
                        <a:rPr lang="da-DK" sz="800" u="sng">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10"/>
                        </a:rPr>
                        <a:t>OA sustainability index</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35969" marR="359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
                        </a:spcAft>
                      </a:pPr>
                      <a:r>
                        <a:rPr lang="da-DK" sz="800">
                          <a:effectLst/>
                          <a:latin typeface="Calibri" panose="020F0502020204030204" pitchFamily="34" charset="0"/>
                          <a:ea typeface="Calibri" panose="020F050202020403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35969" marR="359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
                        </a:spcAft>
                      </a:pPr>
                      <a:r>
                        <a:rPr lang="da-DK" sz="800">
                          <a:effectLst/>
                          <a:latin typeface="Calibri" panose="020F0502020204030204" pitchFamily="34" charset="0"/>
                          <a:ea typeface="Calibri" panose="020F050202020403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35969" marR="359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
                        </a:spcAft>
                      </a:pPr>
                      <a:r>
                        <a:rPr lang="da-DK" sz="800">
                          <a:effectLst/>
                          <a:latin typeface="Calibri" panose="020F0502020204030204" pitchFamily="34" charset="0"/>
                          <a:ea typeface="Calibri" panose="020F050202020403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35969" marR="359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9333">
                <a:tc>
                  <a:txBody>
                    <a:bodyPr/>
                    <a:lstStyle/>
                    <a:p>
                      <a:pPr>
                        <a:lnSpc>
                          <a:spcPct val="115000"/>
                        </a:lnSpc>
                        <a:spcAft>
                          <a:spcPts val="100"/>
                        </a:spcAft>
                      </a:pPr>
                      <a:r>
                        <a:rPr lang="da-DK" sz="800">
                          <a:effectLst/>
                          <a:latin typeface="Calibri" panose="020F0502020204030204" pitchFamily="34" charset="0"/>
                          <a:ea typeface="Calibri" panose="020F0502020204030204" pitchFamily="34" charset="0"/>
                          <a:cs typeface="Times New Roman" panose="02020603050405020304" pitchFamily="18" charset="0"/>
                        </a:rPr>
                        <a:t>   Closed Access</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35969" marR="359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a:txBody>
                    <a:bodyPr/>
                    <a:lstStyle/>
                    <a:p>
                      <a:pPr>
                        <a:lnSpc>
                          <a:spcPct val="115000"/>
                        </a:lnSpc>
                        <a:spcAft>
                          <a:spcPts val="100"/>
                        </a:spcAft>
                      </a:pPr>
                      <a:r>
                        <a:rPr lang="da-DK" sz="800">
                          <a:effectLst/>
                          <a:latin typeface="Calibri" panose="020F0502020204030204" pitchFamily="34" charset="0"/>
                          <a:ea typeface="Calibri" panose="020F050202020403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35969" marR="359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
                        </a:spcAft>
                      </a:pPr>
                      <a:r>
                        <a:rPr lang="da-DK" sz="800">
                          <a:effectLst/>
                          <a:latin typeface="Calibri" panose="020F0502020204030204" pitchFamily="34" charset="0"/>
                          <a:ea typeface="Calibri" panose="020F050202020403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35969" marR="359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
                        </a:spcAft>
                      </a:pPr>
                      <a:r>
                        <a:rPr lang="da-DK" sz="800">
                          <a:effectLst/>
                          <a:latin typeface="Calibri" panose="020F0502020204030204" pitchFamily="34" charset="0"/>
                          <a:ea typeface="Calibri" panose="020F050202020403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35969" marR="359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
                        </a:spcAft>
                      </a:pPr>
                      <a:r>
                        <a:rPr lang="da-DK" sz="800">
                          <a:effectLst/>
                          <a:latin typeface="Calibri" panose="020F0502020204030204" pitchFamily="34" charset="0"/>
                          <a:ea typeface="Calibri" panose="020F050202020403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35969" marR="359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
                        </a:spcAft>
                      </a:pPr>
                      <a:r>
                        <a:rPr lang="da-DK" sz="800">
                          <a:effectLst/>
                          <a:latin typeface="Calibri" panose="020F0502020204030204" pitchFamily="34" charset="0"/>
                          <a:ea typeface="Calibri" panose="020F050202020403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35969" marR="359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
                        </a:spcAft>
                      </a:pPr>
                      <a:r>
                        <a:rPr lang="da-DK" sz="800">
                          <a:effectLst/>
                          <a:latin typeface="Calibri" panose="020F0502020204030204" pitchFamily="34" charset="0"/>
                          <a:ea typeface="Calibri" panose="020F050202020403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35969" marR="359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
                        </a:spcAft>
                      </a:pPr>
                      <a:r>
                        <a:rPr lang="da-DK" sz="800">
                          <a:effectLst/>
                          <a:latin typeface="Calibri" panose="020F0502020204030204" pitchFamily="34" charset="0"/>
                          <a:ea typeface="Calibri" panose="020F050202020403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35969" marR="359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95195">
                <a:tc>
                  <a:txBody>
                    <a:bodyPr/>
                    <a:lstStyle/>
                    <a:p>
                      <a:pPr>
                        <a:lnSpc>
                          <a:spcPct val="115000"/>
                        </a:lnSpc>
                        <a:spcAft>
                          <a:spcPts val="100"/>
                        </a:spcAft>
                      </a:pPr>
                      <a:r>
                        <a:rPr lang="da-DK" sz="800">
                          <a:effectLst/>
                          <a:latin typeface="Calibri" panose="020F0502020204030204" pitchFamily="34" charset="0"/>
                          <a:ea typeface="Calibri" panose="020F0502020204030204" pitchFamily="34" charset="0"/>
                          <a:cs typeface="Times New Roman" panose="02020603050405020304" pitchFamily="18" charset="0"/>
                        </a:rPr>
                        <a:t>   Data sharing</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35969" marR="359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gridSpan="3">
                  <a:txBody>
                    <a:bodyPr/>
                    <a:lstStyle/>
                    <a:p>
                      <a:pPr>
                        <a:lnSpc>
                          <a:spcPct val="115000"/>
                        </a:lnSpc>
                        <a:spcAft>
                          <a:spcPts val="100"/>
                        </a:spcAft>
                      </a:pPr>
                      <a:r>
                        <a:rPr lang="da-DK" sz="800" u="sng">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12"/>
                        </a:rPr>
                        <a:t>The Value of Research Data Metrics</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
                        </a:spcAft>
                      </a:pPr>
                      <a:r>
                        <a:rPr lang="da-DK" sz="800" u="sng">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13"/>
                        </a:rPr>
                        <a:t>Making Data Count</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35969" marR="359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c>
                  <a:txBody>
                    <a:bodyPr/>
                    <a:lstStyle/>
                    <a:p>
                      <a:pPr>
                        <a:lnSpc>
                          <a:spcPct val="115000"/>
                        </a:lnSpc>
                        <a:spcAft>
                          <a:spcPts val="100"/>
                        </a:spcAft>
                      </a:pPr>
                      <a:r>
                        <a:rPr lang="da-DK" sz="800">
                          <a:effectLst/>
                          <a:latin typeface="Calibri" panose="020F0502020204030204" pitchFamily="34" charset="0"/>
                          <a:ea typeface="Calibri" panose="020F050202020403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35969" marR="359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nSpc>
                          <a:spcPct val="115000"/>
                        </a:lnSpc>
                        <a:spcAft>
                          <a:spcPts val="100"/>
                        </a:spcAft>
                      </a:pPr>
                      <a:r>
                        <a:rPr lang="da-DK" sz="800" u="sng">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14"/>
                        </a:rPr>
                        <a:t>Motivations &amp; Incentives report</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
                        </a:spcAft>
                      </a:pPr>
                      <a:r>
                        <a:rPr lang="da-DK" sz="800" u="sng">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12"/>
                        </a:rPr>
                        <a:t>The Value of Research Data Metrics</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
                        </a:spcAft>
                      </a:pPr>
                      <a:r>
                        <a:rPr lang="da-DK" sz="800" u="sng">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13"/>
                        </a:rPr>
                        <a:t>Making Data Count</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
                        </a:spcAft>
                      </a:pPr>
                      <a:r>
                        <a:rPr lang="da-DK" sz="800" u="sng">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3"/>
                        </a:rPr>
                        <a:t>Open Knowledge paper</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35969" marR="359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a:txBody>
                    <a:bodyPr/>
                    <a:lstStyle/>
                    <a:p>
                      <a:pPr>
                        <a:lnSpc>
                          <a:spcPct val="115000"/>
                        </a:lnSpc>
                      </a:pPr>
                      <a:endParaRPr lang="en-GB" sz="1100">
                        <a:effectLst/>
                        <a:latin typeface="Calibri" panose="020F0502020204030204" pitchFamily="34" charset="0"/>
                      </a:endParaRPr>
                    </a:p>
                  </a:txBody>
                  <a:tcPr marL="35969" marR="359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1287">
                <a:tc>
                  <a:txBody>
                    <a:bodyPr/>
                    <a:lstStyle/>
                    <a:p>
                      <a:pPr>
                        <a:lnSpc>
                          <a:spcPct val="115000"/>
                        </a:lnSpc>
                        <a:spcAft>
                          <a:spcPts val="100"/>
                        </a:spcAft>
                      </a:pPr>
                      <a:r>
                        <a:rPr lang="da-DK" sz="800">
                          <a:effectLst/>
                          <a:latin typeface="Calibri" panose="020F0502020204030204" pitchFamily="34" charset="0"/>
                          <a:ea typeface="Calibri" panose="020F0502020204030204" pitchFamily="34" charset="0"/>
                          <a:cs typeface="Times New Roman" panose="02020603050405020304" pitchFamily="18" charset="0"/>
                        </a:rPr>
                        <a:t>Preservation/findability/referencing</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35969" marR="359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a:txBody>
                    <a:bodyPr/>
                    <a:lstStyle/>
                    <a:p>
                      <a:pPr>
                        <a:lnSpc>
                          <a:spcPct val="115000"/>
                        </a:lnSpc>
                        <a:spcAft>
                          <a:spcPts val="100"/>
                        </a:spcAft>
                      </a:pPr>
                      <a:r>
                        <a:rPr lang="da-DK" sz="800" u="sng">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15"/>
                        </a:rPr>
                        <a:t>Price of keeping knowledge</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35969" marR="359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gn="ctr">
                        <a:lnSpc>
                          <a:spcPct val="115000"/>
                        </a:lnSpc>
                        <a:spcAft>
                          <a:spcPts val="100"/>
                        </a:spcAft>
                      </a:pPr>
                      <a:r>
                        <a:rPr lang="da-DK" sz="800" u="sng">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16"/>
                        </a:rPr>
                        <a:t>National implementations of ORCID &amp; ISN</a:t>
                      </a:r>
                      <a:r>
                        <a:rPr lang="da-DK" sz="800" u="sng">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I</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100"/>
                        </a:spcAft>
                      </a:pPr>
                      <a:r>
                        <a:rPr lang="da-DK" sz="800" u="sng">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4"/>
                        </a:rPr>
                        <a:t>Authority Files</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35969" marR="359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c>
                  <a:txBody>
                    <a:bodyPr/>
                    <a:lstStyle/>
                    <a:p>
                      <a:pPr>
                        <a:lnSpc>
                          <a:spcPct val="115000"/>
                        </a:lnSpc>
                        <a:spcAft>
                          <a:spcPts val="100"/>
                        </a:spcAft>
                      </a:pPr>
                      <a:r>
                        <a:rPr lang="da-DK" sz="800">
                          <a:effectLst/>
                          <a:latin typeface="Calibri" panose="020F0502020204030204" pitchFamily="34" charset="0"/>
                          <a:ea typeface="Calibri" panose="020F050202020403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35969" marR="359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
                        </a:spcAft>
                      </a:pPr>
                      <a:r>
                        <a:rPr lang="da-DK" sz="800">
                          <a:effectLst/>
                          <a:latin typeface="Calibri" panose="020F0502020204030204" pitchFamily="34" charset="0"/>
                          <a:ea typeface="Calibri" panose="020F050202020403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35969" marR="359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
                        </a:spcAft>
                      </a:pPr>
                      <a:r>
                        <a:rPr lang="da-DK" sz="800">
                          <a:effectLst/>
                          <a:latin typeface="Calibri" panose="020F0502020204030204" pitchFamily="34" charset="0"/>
                          <a:ea typeface="Calibri" panose="020F050202020403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35969" marR="359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9333">
                <a:tc>
                  <a:txBody>
                    <a:bodyPr/>
                    <a:lstStyle/>
                    <a:p>
                      <a:pPr>
                        <a:lnSpc>
                          <a:spcPct val="115000"/>
                        </a:lnSpc>
                        <a:spcAft>
                          <a:spcPts val="100"/>
                        </a:spcAft>
                      </a:pPr>
                      <a:r>
                        <a:rPr lang="da-DK" sz="800" b="1">
                          <a:effectLst/>
                          <a:latin typeface="Calibri" panose="020F0502020204030204" pitchFamily="34" charset="0"/>
                          <a:ea typeface="Calibri" panose="020F0502020204030204" pitchFamily="34" charset="0"/>
                          <a:cs typeface="Times New Roman" panose="02020603050405020304" pitchFamily="18" charset="0"/>
                        </a:rPr>
                        <a:t>Dissemination</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35969" marR="359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a:txBody>
                    <a:bodyPr/>
                    <a:lstStyle/>
                    <a:p>
                      <a:pPr>
                        <a:lnSpc>
                          <a:spcPct val="115000"/>
                        </a:lnSpc>
                        <a:spcAft>
                          <a:spcPts val="100"/>
                        </a:spcAft>
                      </a:pPr>
                      <a:r>
                        <a:rPr lang="da-DK" sz="800">
                          <a:effectLst/>
                          <a:latin typeface="Calibri" panose="020F0502020204030204" pitchFamily="34" charset="0"/>
                          <a:ea typeface="Calibri" panose="020F050202020403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35969" marR="359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
                        </a:spcAft>
                      </a:pPr>
                      <a:r>
                        <a:rPr lang="da-DK" sz="800">
                          <a:effectLst/>
                          <a:latin typeface="Calibri" panose="020F0502020204030204" pitchFamily="34" charset="0"/>
                          <a:ea typeface="Calibri" panose="020F050202020403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35969" marR="359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
                        </a:spcAft>
                      </a:pPr>
                      <a:r>
                        <a:rPr lang="da-DK" sz="800">
                          <a:effectLst/>
                          <a:latin typeface="Calibri" panose="020F0502020204030204" pitchFamily="34" charset="0"/>
                          <a:ea typeface="Calibri" panose="020F050202020403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35969" marR="359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
                        </a:spcAft>
                      </a:pPr>
                      <a:r>
                        <a:rPr lang="da-DK" sz="800">
                          <a:effectLst/>
                          <a:latin typeface="Calibri" panose="020F0502020204030204" pitchFamily="34" charset="0"/>
                          <a:ea typeface="Calibri" panose="020F050202020403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35969" marR="359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
                        </a:spcAft>
                      </a:pPr>
                      <a:r>
                        <a:rPr lang="da-DK" sz="800">
                          <a:effectLst/>
                          <a:latin typeface="Calibri" panose="020F0502020204030204" pitchFamily="34" charset="0"/>
                          <a:ea typeface="Calibri" panose="020F050202020403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35969" marR="359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
                        </a:spcAft>
                      </a:pPr>
                      <a:r>
                        <a:rPr lang="da-DK" sz="800">
                          <a:effectLst/>
                          <a:latin typeface="Calibri" panose="020F0502020204030204" pitchFamily="34" charset="0"/>
                          <a:ea typeface="Calibri" panose="020F050202020403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35969" marR="359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
                        </a:spcAft>
                      </a:pPr>
                      <a:r>
                        <a:rPr lang="da-DK" sz="800">
                          <a:effectLst/>
                          <a:latin typeface="Calibri" panose="020F0502020204030204" pitchFamily="34" charset="0"/>
                          <a:ea typeface="Calibri" panose="020F050202020403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35969" marR="359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9333">
                <a:tc>
                  <a:txBody>
                    <a:bodyPr/>
                    <a:lstStyle/>
                    <a:p>
                      <a:pPr>
                        <a:lnSpc>
                          <a:spcPct val="115000"/>
                        </a:lnSpc>
                        <a:spcAft>
                          <a:spcPts val="100"/>
                        </a:spcAft>
                      </a:pPr>
                      <a:r>
                        <a:rPr lang="da-DK" sz="800">
                          <a:effectLst/>
                          <a:latin typeface="Calibri" panose="020F0502020204030204" pitchFamily="34" charset="0"/>
                          <a:ea typeface="Calibri" panose="020F0502020204030204" pitchFamily="34" charset="0"/>
                          <a:cs typeface="Times New Roman" panose="02020603050405020304" pitchFamily="18" charset="0"/>
                        </a:rPr>
                        <a:t>   Digitisation</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35969" marR="359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a:txBody>
                    <a:bodyPr/>
                    <a:lstStyle/>
                    <a:p>
                      <a:pPr>
                        <a:lnSpc>
                          <a:spcPct val="115000"/>
                        </a:lnSpc>
                        <a:spcAft>
                          <a:spcPts val="100"/>
                        </a:spcAft>
                      </a:pPr>
                      <a:r>
                        <a:rPr lang="da-DK" sz="800">
                          <a:effectLst/>
                          <a:latin typeface="Calibri" panose="020F0502020204030204" pitchFamily="34" charset="0"/>
                          <a:ea typeface="Calibri" panose="020F050202020403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35969" marR="359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nSpc>
                          <a:spcPct val="115000"/>
                        </a:lnSpc>
                        <a:spcAft>
                          <a:spcPts val="100"/>
                        </a:spcAft>
                      </a:pPr>
                      <a:r>
                        <a:rPr lang="da-DK" sz="800" u="sng">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17"/>
                        </a:rPr>
                        <a:t>Snapshot Digitisation</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35969" marR="359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a:txBody>
                    <a:bodyPr/>
                    <a:lstStyle/>
                    <a:p>
                      <a:pPr>
                        <a:lnSpc>
                          <a:spcPct val="115000"/>
                        </a:lnSpc>
                        <a:spcAft>
                          <a:spcPts val="100"/>
                        </a:spcAft>
                      </a:pPr>
                      <a:r>
                        <a:rPr lang="da-DK" sz="800">
                          <a:effectLst/>
                          <a:latin typeface="Calibri" panose="020F0502020204030204" pitchFamily="34" charset="0"/>
                          <a:ea typeface="Calibri" panose="020F050202020403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35969" marR="359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
                        </a:spcAft>
                      </a:pPr>
                      <a:r>
                        <a:rPr lang="da-DK" sz="800">
                          <a:effectLst/>
                          <a:latin typeface="Calibri" panose="020F0502020204030204" pitchFamily="34" charset="0"/>
                          <a:ea typeface="Calibri" panose="020F050202020403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35969" marR="359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
                        </a:spcAft>
                      </a:pPr>
                      <a:r>
                        <a:rPr lang="da-DK" sz="800">
                          <a:effectLst/>
                          <a:latin typeface="Calibri" panose="020F0502020204030204" pitchFamily="34" charset="0"/>
                          <a:ea typeface="Calibri" panose="020F050202020403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35969" marR="359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
                        </a:spcAft>
                      </a:pPr>
                      <a:r>
                        <a:rPr lang="da-DK" sz="800" dirty="0">
                          <a:effectLst/>
                          <a:latin typeface="Calibri" panose="020F0502020204030204" pitchFamily="34"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5969" marR="359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6" name="Rectangle 1">
            <a:hlinkClick r:id="rId17"/>
          </p:cNvPr>
          <p:cNvSpPr>
            <a:spLocks noChangeArrowheads="1"/>
          </p:cNvSpPr>
          <p:nvPr/>
        </p:nvSpPr>
        <p:spPr bwMode="auto">
          <a:xfrm>
            <a:off x="708025" y="1966913"/>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8" name="Oval 7"/>
          <p:cNvSpPr/>
          <p:nvPr/>
        </p:nvSpPr>
        <p:spPr bwMode="auto">
          <a:xfrm>
            <a:off x="1763688" y="2082880"/>
            <a:ext cx="1728192" cy="4294381"/>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1" i="1" u="none" strike="noStrike" cap="none" normalizeH="0" baseline="0">
              <a:ln>
                <a:noFill/>
              </a:ln>
              <a:solidFill>
                <a:schemeClr val="tx1"/>
              </a:solidFill>
              <a:effectLst/>
              <a:latin typeface="Arial" pitchFamily="-108" charset="0"/>
              <a:ea typeface="ＭＳ Ｐゴシック" pitchFamily="-108" charset="-128"/>
              <a:cs typeface="ＭＳ Ｐゴシック" pitchFamily="-108" charset="-128"/>
            </a:endParaRPr>
          </a:p>
        </p:txBody>
      </p:sp>
    </p:spTree>
    <p:extLst>
      <p:ext uri="{BB962C8B-B14F-4D97-AF65-F5344CB8AC3E}">
        <p14:creationId xmlns:p14="http://schemas.microsoft.com/office/powerpoint/2010/main" val="3062627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Big Data at risk?</a:t>
            </a:r>
            <a:endParaRPr lang="en-US" b="1" dirty="0"/>
          </a:p>
        </p:txBody>
      </p:sp>
      <p:sp>
        <p:nvSpPr>
          <p:cNvPr id="3" name="Content Placeholder 2"/>
          <p:cNvSpPr>
            <a:spLocks noGrp="1"/>
          </p:cNvSpPr>
          <p:nvPr>
            <p:ph idx="1"/>
          </p:nvPr>
        </p:nvSpPr>
        <p:spPr>
          <a:xfrm>
            <a:off x="686571" y="1752901"/>
            <a:ext cx="7701853" cy="4115703"/>
          </a:xfrm>
        </p:spPr>
        <p:txBody>
          <a:bodyPr/>
          <a:lstStyle/>
          <a:p>
            <a:endParaRPr lang="en-US" sz="1800" b="1" dirty="0" smtClean="0"/>
          </a:p>
          <a:p>
            <a:r>
              <a:rPr lang="en-US" sz="1800" b="1" dirty="0" smtClean="0"/>
              <a:t>The survey represents all types RFOs, RPOs and RDI providers – </a:t>
            </a:r>
            <a:r>
              <a:rPr lang="en-US" sz="1800" b="1" u="sng" dirty="0" smtClean="0"/>
              <a:t>including established or upcoming Big Data producing disciplines</a:t>
            </a:r>
          </a:p>
          <a:p>
            <a:endParaRPr lang="en-US" sz="1800" b="1" dirty="0" smtClean="0"/>
          </a:p>
          <a:p>
            <a:r>
              <a:rPr lang="en-US" sz="1800" b="1" dirty="0" smtClean="0"/>
              <a:t>The lack of coordination in funding RDM and related infrastructures illustrates </a:t>
            </a:r>
            <a:r>
              <a:rPr lang="en-US" sz="1800" b="1" u="sng" dirty="0" smtClean="0"/>
              <a:t>lack of coordination regarding funding aspects related to all Research Data</a:t>
            </a:r>
            <a:r>
              <a:rPr lang="en-US" sz="1800" b="1" dirty="0" smtClean="0"/>
              <a:t>, such as governance, security, preservation,  accessibility</a:t>
            </a:r>
          </a:p>
          <a:p>
            <a:endParaRPr lang="en-US" sz="1800" b="1" dirty="0" smtClean="0"/>
          </a:p>
          <a:p>
            <a:r>
              <a:rPr lang="en-US" sz="1800" b="1" dirty="0"/>
              <a:t>S</a:t>
            </a:r>
            <a:r>
              <a:rPr lang="en-US" sz="1800" b="1" dirty="0" smtClean="0"/>
              <a:t>takeholders (not just funders) with an interest in </a:t>
            </a:r>
            <a:r>
              <a:rPr lang="en-US" sz="1800" b="1" u="sng" dirty="0" smtClean="0"/>
              <a:t>Research</a:t>
            </a:r>
            <a:r>
              <a:rPr lang="en-US" sz="1800" b="1" u="sng" smtClean="0"/>
              <a:t>, including </a:t>
            </a:r>
            <a:r>
              <a:rPr lang="en-US" sz="1800" b="1" u="sng" dirty="0" smtClean="0"/>
              <a:t>Big Data,</a:t>
            </a:r>
            <a:r>
              <a:rPr lang="en-US" sz="1800" b="1" dirty="0" smtClean="0"/>
              <a:t> should be aware that they are part of the problem if they do not enter into coordinative collaboration with one another. </a:t>
            </a:r>
            <a:endParaRPr lang="en-US" sz="1800" dirty="0" smtClean="0"/>
          </a:p>
        </p:txBody>
      </p:sp>
      <p:sp>
        <p:nvSpPr>
          <p:cNvPr id="4" name="Slide Number Placeholder 3"/>
          <p:cNvSpPr>
            <a:spLocks noGrp="1"/>
          </p:cNvSpPr>
          <p:nvPr>
            <p:ph type="sldNum" sz="quarter" idx="12"/>
          </p:nvPr>
        </p:nvSpPr>
        <p:spPr/>
        <p:txBody>
          <a:bodyPr/>
          <a:lstStyle/>
          <a:p>
            <a:pPr>
              <a:defRPr/>
            </a:pPr>
            <a:fld id="{C4F4650F-BF73-40C6-BDAA-22462C6378F5}" type="slidenum">
              <a:rPr lang="da-DK" smtClean="0"/>
              <a:pPr>
                <a:defRPr/>
              </a:pPr>
              <a:t>17</a:t>
            </a:fld>
            <a:endParaRPr lang="da-DK"/>
          </a:p>
        </p:txBody>
      </p:sp>
    </p:spTree>
    <p:extLst>
      <p:ext uri="{BB962C8B-B14F-4D97-AF65-F5344CB8AC3E}">
        <p14:creationId xmlns:p14="http://schemas.microsoft.com/office/powerpoint/2010/main" val="72732384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ext Box 6"/>
          <p:cNvSpPr txBox="1">
            <a:spLocks noChangeArrowheads="1"/>
          </p:cNvSpPr>
          <p:nvPr/>
        </p:nvSpPr>
        <p:spPr bwMode="auto">
          <a:xfrm>
            <a:off x="1478229" y="5774550"/>
            <a:ext cx="3238091" cy="41825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rgbClr val="006699"/>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6699"/>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rgbClr val="006699"/>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006699"/>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rgbClr val="006699"/>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rgbClr val="006699"/>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rgbClr val="006699"/>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rgbClr val="006699"/>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rgbClr val="006699"/>
                </a:solidFill>
                <a:latin typeface="Arial" panose="020B0604020202020204" pitchFamily="34" charset="0"/>
                <a:ea typeface="ＭＳ Ｐゴシック" panose="020B0600070205080204" pitchFamily="34" charset="-128"/>
              </a:defRPr>
            </a:lvl9pPr>
          </a:lstStyle>
          <a:p>
            <a:pPr eaLnBrk="0" fontAlgn="base" hangingPunct="0">
              <a:spcBef>
                <a:spcPct val="50000"/>
              </a:spcBef>
              <a:spcAft>
                <a:spcPct val="0"/>
              </a:spcAft>
              <a:buFontTx/>
              <a:buNone/>
            </a:pPr>
            <a:endParaRPr lang="en-US" sz="2118">
              <a:solidFill>
                <a:srgbClr val="000000"/>
              </a:solidFill>
            </a:endParaRPr>
          </a:p>
        </p:txBody>
      </p:sp>
      <p:pic>
        <p:nvPicPr>
          <p:cNvPr id="5124"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05242" y="5753533"/>
            <a:ext cx="2838759" cy="83929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 name="Rectangle 2"/>
          <p:cNvSpPr txBox="1">
            <a:spLocks noChangeArrowheads="1"/>
          </p:cNvSpPr>
          <p:nvPr/>
        </p:nvSpPr>
        <p:spPr bwMode="auto">
          <a:xfrm>
            <a:off x="901551" y="4288698"/>
            <a:ext cx="6624736" cy="239654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2824">
                <a:solidFill>
                  <a:srgbClr val="006699"/>
                </a:solidFill>
                <a:latin typeface="+mj-lt"/>
                <a:ea typeface="+mj-ea"/>
                <a:cs typeface="+mj-cs"/>
              </a:defRPr>
            </a:lvl1pPr>
            <a:lvl2pPr algn="l" rtl="0" eaLnBrk="0" fontAlgn="base" hangingPunct="0">
              <a:spcBef>
                <a:spcPct val="0"/>
              </a:spcBef>
              <a:spcAft>
                <a:spcPct val="0"/>
              </a:spcAft>
              <a:defRPr sz="2824">
                <a:solidFill>
                  <a:srgbClr val="006699"/>
                </a:solidFill>
                <a:latin typeface="Arial" pitchFamily="-108" charset="0"/>
                <a:ea typeface="ＭＳ Ｐゴシック" pitchFamily="-108" charset="-128"/>
                <a:cs typeface="ＭＳ Ｐゴシック" pitchFamily="-108" charset="-128"/>
              </a:defRPr>
            </a:lvl2pPr>
            <a:lvl3pPr algn="l" rtl="0" eaLnBrk="0" fontAlgn="base" hangingPunct="0">
              <a:spcBef>
                <a:spcPct val="0"/>
              </a:spcBef>
              <a:spcAft>
                <a:spcPct val="0"/>
              </a:spcAft>
              <a:defRPr sz="2824">
                <a:solidFill>
                  <a:srgbClr val="006699"/>
                </a:solidFill>
                <a:latin typeface="Arial" pitchFamily="-108" charset="0"/>
                <a:ea typeface="ＭＳ Ｐゴシック" pitchFamily="-108" charset="-128"/>
                <a:cs typeface="ＭＳ Ｐゴシック" pitchFamily="-108" charset="-128"/>
              </a:defRPr>
            </a:lvl3pPr>
            <a:lvl4pPr algn="l" rtl="0" eaLnBrk="0" fontAlgn="base" hangingPunct="0">
              <a:spcBef>
                <a:spcPct val="0"/>
              </a:spcBef>
              <a:spcAft>
                <a:spcPct val="0"/>
              </a:spcAft>
              <a:defRPr sz="2824">
                <a:solidFill>
                  <a:srgbClr val="006699"/>
                </a:solidFill>
                <a:latin typeface="Arial" pitchFamily="-108" charset="0"/>
                <a:ea typeface="ＭＳ Ｐゴシック" pitchFamily="-108" charset="-128"/>
                <a:cs typeface="ＭＳ Ｐゴシック" pitchFamily="-108" charset="-128"/>
              </a:defRPr>
            </a:lvl4pPr>
            <a:lvl5pPr algn="l" rtl="0" eaLnBrk="0" fontAlgn="base" hangingPunct="0">
              <a:spcBef>
                <a:spcPct val="0"/>
              </a:spcBef>
              <a:spcAft>
                <a:spcPct val="0"/>
              </a:spcAft>
              <a:defRPr sz="2824">
                <a:solidFill>
                  <a:srgbClr val="006699"/>
                </a:solidFill>
                <a:latin typeface="Arial" pitchFamily="-108" charset="0"/>
                <a:ea typeface="ＭＳ Ｐゴシック" pitchFamily="-108" charset="-128"/>
                <a:cs typeface="ＭＳ Ｐゴシック" pitchFamily="-108" charset="-128"/>
              </a:defRPr>
            </a:lvl5pPr>
            <a:lvl6pPr marL="403525" algn="l" rtl="0" fontAlgn="base">
              <a:spcBef>
                <a:spcPct val="0"/>
              </a:spcBef>
              <a:spcAft>
                <a:spcPct val="0"/>
              </a:spcAft>
              <a:defRPr sz="2824">
                <a:solidFill>
                  <a:srgbClr val="006699"/>
                </a:solidFill>
                <a:latin typeface="Arial" pitchFamily="-108" charset="0"/>
                <a:ea typeface="ＭＳ Ｐゴシック" pitchFamily="-108" charset="-128"/>
                <a:cs typeface="ＭＳ Ｐゴシック" pitchFamily="-108" charset="-128"/>
              </a:defRPr>
            </a:lvl6pPr>
            <a:lvl7pPr marL="807049" algn="l" rtl="0" fontAlgn="base">
              <a:spcBef>
                <a:spcPct val="0"/>
              </a:spcBef>
              <a:spcAft>
                <a:spcPct val="0"/>
              </a:spcAft>
              <a:defRPr sz="2824">
                <a:solidFill>
                  <a:srgbClr val="006699"/>
                </a:solidFill>
                <a:latin typeface="Arial" pitchFamily="-108" charset="0"/>
                <a:ea typeface="ＭＳ Ｐゴシック" pitchFamily="-108" charset="-128"/>
                <a:cs typeface="ＭＳ Ｐゴシック" pitchFamily="-108" charset="-128"/>
              </a:defRPr>
            </a:lvl7pPr>
            <a:lvl8pPr marL="1210574" algn="l" rtl="0" fontAlgn="base">
              <a:spcBef>
                <a:spcPct val="0"/>
              </a:spcBef>
              <a:spcAft>
                <a:spcPct val="0"/>
              </a:spcAft>
              <a:defRPr sz="2824">
                <a:solidFill>
                  <a:srgbClr val="006699"/>
                </a:solidFill>
                <a:latin typeface="Arial" pitchFamily="-108" charset="0"/>
                <a:ea typeface="ＭＳ Ｐゴシック" pitchFamily="-108" charset="-128"/>
                <a:cs typeface="ＭＳ Ｐゴシック" pitchFamily="-108" charset="-128"/>
              </a:defRPr>
            </a:lvl8pPr>
            <a:lvl9pPr marL="1614099" algn="l" rtl="0" fontAlgn="base">
              <a:spcBef>
                <a:spcPct val="0"/>
              </a:spcBef>
              <a:spcAft>
                <a:spcPct val="0"/>
              </a:spcAft>
              <a:defRPr sz="2824">
                <a:solidFill>
                  <a:srgbClr val="006699"/>
                </a:solidFill>
                <a:latin typeface="Arial" pitchFamily="-108" charset="0"/>
                <a:ea typeface="ＭＳ Ｐゴシック" pitchFamily="-108" charset="-128"/>
                <a:cs typeface="ＭＳ Ｐゴシック" pitchFamily="-108" charset="-128"/>
              </a:defRPr>
            </a:lvl9pPr>
          </a:lstStyle>
          <a:p>
            <a:pPr algn="l" eaLnBrk="1" hangingPunct="1"/>
            <a:r>
              <a:rPr lang="en-GB" sz="1600" dirty="0" smtClean="0">
                <a:latin typeface="Arial" panose="020B0604020202020204" pitchFamily="34" charset="0"/>
                <a:ea typeface="ＭＳ Ｐゴシック" panose="020B0600070205080204" pitchFamily="34" charset="-128"/>
              </a:rPr>
              <a:t>Questions are very welcome!</a:t>
            </a:r>
          </a:p>
          <a:p>
            <a:pPr algn="l" eaLnBrk="1" hangingPunct="1"/>
            <a:endParaRPr lang="en-GB" sz="1600" dirty="0">
              <a:latin typeface="Arial" panose="020B0604020202020204" pitchFamily="34" charset="0"/>
              <a:ea typeface="ＭＳ Ｐゴシック" panose="020B0600070205080204" pitchFamily="34" charset="-128"/>
            </a:endParaRPr>
          </a:p>
          <a:p>
            <a:pPr algn="l" eaLnBrk="1" hangingPunct="1"/>
            <a:r>
              <a:rPr lang="en-GB" sz="1600" dirty="0" smtClean="0">
                <a:latin typeface="Arial" panose="020B0604020202020204" pitchFamily="34" charset="0"/>
                <a:ea typeface="ＭＳ Ｐゴシック" panose="020B0600070205080204" pitchFamily="34" charset="-128"/>
              </a:rPr>
              <a:t>More information: </a:t>
            </a:r>
          </a:p>
          <a:p>
            <a:pPr algn="l" eaLnBrk="1" hangingPunct="1"/>
            <a:r>
              <a:rPr lang="en-GB" sz="1600" dirty="0">
                <a:latin typeface="Arial" panose="020B0604020202020204" pitchFamily="34" charset="0"/>
                <a:ea typeface="ＭＳ Ｐゴシック" panose="020B0600070205080204" pitchFamily="34" charset="-128"/>
                <a:hlinkClick r:id="rId4"/>
              </a:rPr>
              <a:t>www.knowledge-exchange.info</a:t>
            </a:r>
            <a:endParaRPr lang="en-GB" sz="1600" dirty="0">
              <a:latin typeface="Arial" panose="020B0604020202020204" pitchFamily="34" charset="0"/>
              <a:ea typeface="ＭＳ Ｐゴシック" panose="020B0600070205080204" pitchFamily="34" charset="-128"/>
            </a:endParaRPr>
          </a:p>
          <a:p>
            <a:pPr algn="l" eaLnBrk="1" hangingPunct="1"/>
            <a:r>
              <a:rPr lang="en-GB" sz="1600" dirty="0" smtClean="0">
                <a:latin typeface="Arial" panose="020B0604020202020204" pitchFamily="34" charset="0"/>
                <a:ea typeface="ＭＳ Ｐゴシック" panose="020B0600070205080204" pitchFamily="34" charset="-128"/>
                <a:hlinkClick r:id="rId5"/>
              </a:rPr>
              <a:t>s.james@jisc.ac.uk</a:t>
            </a:r>
            <a:endParaRPr lang="en-GB" sz="1600" dirty="0" smtClean="0">
              <a:latin typeface="Arial" panose="020B0604020202020204" pitchFamily="34" charset="0"/>
              <a:ea typeface="ＭＳ Ｐゴシック" panose="020B0600070205080204" pitchFamily="34" charset="-128"/>
            </a:endParaRPr>
          </a:p>
          <a:p>
            <a:pPr algn="l" eaLnBrk="1" hangingPunct="1"/>
            <a:endParaRPr lang="en-GB" sz="1600" dirty="0">
              <a:latin typeface="Arial" panose="020B0604020202020204" pitchFamily="34" charset="0"/>
              <a:ea typeface="ＭＳ Ｐゴシック" panose="020B0600070205080204" pitchFamily="34" charset="-128"/>
            </a:endParaRPr>
          </a:p>
          <a:p>
            <a:pPr algn="l" eaLnBrk="1" hangingPunct="1"/>
            <a:r>
              <a:rPr lang="en-GB" sz="1600" dirty="0" smtClean="0">
                <a:latin typeface="Arial" panose="020B0604020202020204" pitchFamily="34" charset="0"/>
                <a:ea typeface="ＭＳ Ｐゴシック" panose="020B0600070205080204" pitchFamily="34" charset="-128"/>
              </a:rPr>
              <a:t>Continue the conversation:</a:t>
            </a:r>
          </a:p>
          <a:p>
            <a:pPr algn="l" eaLnBrk="1" hangingPunct="1"/>
            <a:r>
              <a:rPr lang="en-GB" sz="1600" dirty="0" smtClean="0">
                <a:latin typeface="Arial" panose="020B0604020202020204" pitchFamily="34" charset="0"/>
                <a:ea typeface="ＭＳ Ｐゴシック" panose="020B0600070205080204" pitchFamily="34" charset="-128"/>
                <a:hlinkClick r:id="rId6"/>
              </a:rPr>
              <a:t>Bas.Cordewener@jisc.ac.uk</a:t>
            </a:r>
            <a:endParaRPr lang="en-GB" sz="1600" dirty="0" smtClean="0">
              <a:latin typeface="Arial" panose="020B0604020202020204" pitchFamily="34" charset="0"/>
              <a:ea typeface="ＭＳ Ｐゴシック" panose="020B0600070205080204" pitchFamily="34" charset="-128"/>
            </a:endParaRPr>
          </a:p>
          <a:p>
            <a:pPr algn="l" eaLnBrk="1" hangingPunct="1"/>
            <a:endParaRPr lang="en-US" sz="1600" dirty="0">
              <a:latin typeface="Arial" panose="020B0604020202020204" pitchFamily="34" charset="0"/>
              <a:ea typeface="ＭＳ Ｐゴシック" panose="020B0600070205080204" pitchFamily="34" charset="-128"/>
            </a:endParaRPr>
          </a:p>
        </p:txBody>
      </p:sp>
      <p:sp>
        <p:nvSpPr>
          <p:cNvPr id="7" name="Title 1"/>
          <p:cNvSpPr>
            <a:spLocks noGrp="1"/>
          </p:cNvSpPr>
          <p:nvPr>
            <p:ph type="ctrTitle"/>
          </p:nvPr>
        </p:nvSpPr>
        <p:spPr>
          <a:xfrm>
            <a:off x="5908575" y="4288698"/>
            <a:ext cx="3235425" cy="1325217"/>
          </a:xfrm>
        </p:spPr>
        <p:txBody>
          <a:bodyPr/>
          <a:lstStyle/>
          <a:p>
            <a:r>
              <a:rPr lang="en-US" sz="2400" dirty="0" smtClean="0"/>
              <a:t>Find the full report at:</a:t>
            </a:r>
            <a:r>
              <a:rPr lang="en-US" sz="2400" dirty="0"/>
              <a:t/>
            </a:r>
            <a:br>
              <a:rPr lang="en-US" sz="2400" dirty="0"/>
            </a:br>
            <a:r>
              <a:rPr lang="en-US" sz="2400" dirty="0">
                <a:latin typeface="+mn-lt"/>
              </a:rPr>
              <a:t>http://goo.gl/dqt5z5</a:t>
            </a:r>
          </a:p>
        </p:txBody>
      </p:sp>
      <p:pic>
        <p:nvPicPr>
          <p:cNvPr id="2" name="Picture 1"/>
          <p:cNvPicPr>
            <a:picLocks noChangeAspect="1"/>
          </p:cNvPicPr>
          <p:nvPr/>
        </p:nvPicPr>
        <p:blipFill>
          <a:blip r:embed="rId7"/>
          <a:stretch>
            <a:fillRect/>
          </a:stretch>
        </p:blipFill>
        <p:spPr>
          <a:xfrm>
            <a:off x="4207384" y="4360454"/>
            <a:ext cx="1621400" cy="2243809"/>
          </a:xfrm>
          <a:prstGeom prst="rect">
            <a:avLst/>
          </a:prstGeom>
        </p:spPr>
      </p:pic>
    </p:spTree>
    <p:extLst>
      <p:ext uri="{BB962C8B-B14F-4D97-AF65-F5344CB8AC3E}">
        <p14:creationId xmlns:p14="http://schemas.microsoft.com/office/powerpoint/2010/main" val="47381204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Science Europe and Knowledge Exchange</a:t>
            </a:r>
            <a:endParaRPr lang="en-GB" dirty="0"/>
          </a:p>
        </p:txBody>
      </p:sp>
      <p:sp>
        <p:nvSpPr>
          <p:cNvPr id="3" name="Content Placeholder 2"/>
          <p:cNvSpPr>
            <a:spLocks noGrp="1"/>
          </p:cNvSpPr>
          <p:nvPr>
            <p:ph idx="1"/>
          </p:nvPr>
        </p:nvSpPr>
        <p:spPr/>
        <p:txBody>
          <a:bodyPr/>
          <a:lstStyle/>
          <a:p>
            <a:pPr marL="0" indent="0">
              <a:buNone/>
            </a:pPr>
            <a:endParaRPr lang="en-GB" b="1" dirty="0" smtClean="0"/>
          </a:p>
          <a:p>
            <a:pPr marL="0" indent="0">
              <a:buNone/>
            </a:pPr>
            <a:r>
              <a:rPr lang="en-GB" b="1" dirty="0" smtClean="0"/>
              <a:t>About </a:t>
            </a:r>
            <a:r>
              <a:rPr lang="en-GB" b="1" dirty="0"/>
              <a:t>Science Europe </a:t>
            </a:r>
            <a:endParaRPr lang="en-GB" dirty="0"/>
          </a:p>
          <a:p>
            <a:pPr marL="0" indent="0">
              <a:buNone/>
            </a:pPr>
            <a:r>
              <a:rPr lang="en-GB" dirty="0"/>
              <a:t>Science Europe is an association of major European research funding and research performing organisations in 27 countries, established in 2011 to promote the collective interest of its members and to foster collaboration between them. </a:t>
            </a:r>
            <a:endParaRPr lang="en-GB" dirty="0" smtClean="0"/>
          </a:p>
          <a:p>
            <a:pPr marL="0" indent="0">
              <a:buNone/>
            </a:pPr>
            <a:endParaRPr lang="en-GB" dirty="0" smtClean="0"/>
          </a:p>
          <a:p>
            <a:pPr marL="0" indent="0">
              <a:buNone/>
            </a:pPr>
            <a:r>
              <a:rPr lang="en-GB" b="1" dirty="0" smtClean="0"/>
              <a:t>About </a:t>
            </a:r>
            <a:r>
              <a:rPr lang="en-GB" b="1" dirty="0"/>
              <a:t>Knowledge Exchange </a:t>
            </a:r>
            <a:endParaRPr lang="en-GB" dirty="0"/>
          </a:p>
          <a:p>
            <a:pPr marL="0" indent="0">
              <a:buNone/>
            </a:pPr>
            <a:r>
              <a:rPr lang="en-GB" dirty="0"/>
              <a:t>Knowledge Exchange is a collaboration between </a:t>
            </a:r>
            <a:r>
              <a:rPr lang="en-GB" dirty="0" smtClean="0"/>
              <a:t>five (soon six) </a:t>
            </a:r>
            <a:r>
              <a:rPr lang="en-GB" dirty="0"/>
              <a:t>national </a:t>
            </a:r>
            <a:r>
              <a:rPr lang="en-GB" dirty="0" smtClean="0"/>
              <a:t>organisations supporting </a:t>
            </a:r>
            <a:r>
              <a:rPr lang="en-GB" dirty="0"/>
              <a:t>the development of ICT infrastructure for higher education and research</a:t>
            </a:r>
            <a:r>
              <a:rPr lang="en-GB" dirty="0" smtClean="0"/>
              <a:t>. KE was established in 2005 to facilitate structural exchange of knowledge, experience, strategies and operations between partners.</a:t>
            </a:r>
            <a:endParaRPr lang="en-GB" dirty="0"/>
          </a:p>
        </p:txBody>
      </p:sp>
      <p:sp>
        <p:nvSpPr>
          <p:cNvPr id="4" name="Slide Number Placeholder 3"/>
          <p:cNvSpPr>
            <a:spLocks noGrp="1"/>
          </p:cNvSpPr>
          <p:nvPr>
            <p:ph type="sldNum" sz="quarter" idx="12"/>
          </p:nvPr>
        </p:nvSpPr>
        <p:spPr/>
        <p:txBody>
          <a:bodyPr/>
          <a:lstStyle/>
          <a:p>
            <a:pPr>
              <a:defRPr/>
            </a:pPr>
            <a:fld id="{C4F4650F-BF73-40C6-BDAA-22462C6378F5}" type="slidenum">
              <a:rPr lang="da-DK" smtClean="0"/>
              <a:pPr>
                <a:defRPr/>
              </a:pPr>
              <a:t>2</a:t>
            </a:fld>
            <a:endParaRPr lang="da-DK"/>
          </a:p>
        </p:txBody>
      </p:sp>
    </p:spTree>
    <p:extLst>
      <p:ext uri="{BB962C8B-B14F-4D97-AF65-F5344CB8AC3E}">
        <p14:creationId xmlns:p14="http://schemas.microsoft.com/office/powerpoint/2010/main" val="354317158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a:spLocks noGrp="1" noChangeArrowheads="1"/>
          </p:cNvSpPr>
          <p:nvPr>
            <p:ph type="body" idx="1"/>
          </p:nvPr>
        </p:nvSpPr>
        <p:spPr>
          <a:xfrm>
            <a:off x="715253" y="5485839"/>
            <a:ext cx="7549430" cy="852571"/>
          </a:xfrm>
        </p:spPr>
        <p:txBody>
          <a:bodyPr/>
          <a:lstStyle/>
          <a:p>
            <a:pPr marL="0" indent="0" eaLnBrk="1" hangingPunct="1">
              <a:buNone/>
            </a:pPr>
            <a:r>
              <a:rPr lang="en-GB" sz="1800" dirty="0" smtClean="0"/>
              <a:t>Five key </a:t>
            </a:r>
            <a:r>
              <a:rPr lang="en-GB" sz="1800" dirty="0"/>
              <a:t>national agencies and bodies within </a:t>
            </a:r>
            <a:r>
              <a:rPr lang="en-GB" sz="1800" dirty="0" smtClean="0"/>
              <a:t>Europe </a:t>
            </a:r>
            <a:r>
              <a:rPr lang="en-GB" sz="1800" dirty="0"/>
              <a:t>responsible for the development of infrastructure and services to support the use </a:t>
            </a:r>
            <a:r>
              <a:rPr lang="en-GB" sz="1800" dirty="0" smtClean="0"/>
              <a:t>ICT </a:t>
            </a:r>
            <a:r>
              <a:rPr lang="en-GB" sz="1800" dirty="0"/>
              <a:t>within education and </a:t>
            </a:r>
            <a:r>
              <a:rPr lang="en-GB" sz="1800" dirty="0" smtClean="0"/>
              <a:t>research</a:t>
            </a:r>
            <a:r>
              <a:rPr lang="da-DK" sz="1800" dirty="0" smtClean="0"/>
              <a:t>. </a:t>
            </a:r>
            <a:endParaRPr lang="da-DK" sz="1800" dirty="0"/>
          </a:p>
        </p:txBody>
      </p:sp>
      <p:sp>
        <p:nvSpPr>
          <p:cNvPr id="7175" name="Rectangle 8"/>
          <p:cNvSpPr>
            <a:spLocks noChangeArrowheads="1"/>
          </p:cNvSpPr>
          <p:nvPr/>
        </p:nvSpPr>
        <p:spPr bwMode="auto">
          <a:xfrm>
            <a:off x="2239895" y="1980297"/>
            <a:ext cx="4392488" cy="386350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2000">
                <a:solidFill>
                  <a:srgbClr val="006699"/>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6699"/>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rgbClr val="006699"/>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006699"/>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rgbClr val="006699"/>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rgbClr val="006699"/>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rgbClr val="006699"/>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rgbClr val="006699"/>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rgbClr val="006699"/>
                </a:solidFill>
                <a:latin typeface="Arial" panose="020B0604020202020204" pitchFamily="34" charset="0"/>
                <a:ea typeface="ＭＳ Ｐゴシック" panose="020B0600070205080204" pitchFamily="34" charset="-128"/>
              </a:defRPr>
            </a:lvl9pPr>
          </a:lstStyle>
          <a:p>
            <a:pPr>
              <a:spcBef>
                <a:spcPct val="0"/>
              </a:spcBef>
              <a:buFontTx/>
              <a:buNone/>
            </a:pPr>
            <a:r>
              <a:rPr lang="en-GB" sz="1900" dirty="0"/>
              <a:t>German Research </a:t>
            </a:r>
            <a:r>
              <a:rPr lang="en-GB" sz="1900" dirty="0" smtClean="0"/>
              <a:t>Foundation</a:t>
            </a:r>
            <a:endParaRPr lang="en-GB" sz="1900" dirty="0"/>
          </a:p>
          <a:p>
            <a:pPr eaLnBrk="1" hangingPunct="1">
              <a:lnSpc>
                <a:spcPct val="90000"/>
              </a:lnSpc>
              <a:buFontTx/>
              <a:buNone/>
            </a:pPr>
            <a:endParaRPr lang="en-GB" sz="1900" dirty="0"/>
          </a:p>
          <a:p>
            <a:pPr eaLnBrk="1" hangingPunct="1">
              <a:lnSpc>
                <a:spcPct val="90000"/>
              </a:lnSpc>
              <a:buFont typeface="Wingdings" panose="05000000000000000000" pitchFamily="2" charset="2"/>
              <a:buNone/>
            </a:pPr>
            <a:r>
              <a:rPr lang="en-GB" sz="1900" dirty="0" smtClean="0"/>
              <a:t>Jisc (United </a:t>
            </a:r>
            <a:r>
              <a:rPr lang="en-GB" sz="1900" dirty="0"/>
              <a:t>Kingdom)</a:t>
            </a:r>
          </a:p>
          <a:p>
            <a:pPr eaLnBrk="1" hangingPunct="1">
              <a:lnSpc>
                <a:spcPct val="90000"/>
              </a:lnSpc>
              <a:buFontTx/>
              <a:buNone/>
            </a:pPr>
            <a:endParaRPr lang="en-GB" sz="1900" dirty="0"/>
          </a:p>
          <a:p>
            <a:pPr eaLnBrk="1" hangingPunct="1">
              <a:lnSpc>
                <a:spcPct val="90000"/>
              </a:lnSpc>
              <a:buFontTx/>
              <a:buNone/>
            </a:pPr>
            <a:r>
              <a:rPr lang="en-GB" sz="1900" dirty="0"/>
              <a:t>Denmark’s Electronic Research Library</a:t>
            </a:r>
          </a:p>
          <a:p>
            <a:pPr eaLnBrk="1" hangingPunct="1">
              <a:lnSpc>
                <a:spcPct val="90000"/>
              </a:lnSpc>
              <a:buFont typeface="Wingdings" panose="05000000000000000000" pitchFamily="2" charset="2"/>
              <a:buNone/>
            </a:pPr>
            <a:endParaRPr lang="en-GB" sz="1900" dirty="0"/>
          </a:p>
          <a:p>
            <a:pPr eaLnBrk="1" hangingPunct="1">
              <a:lnSpc>
                <a:spcPct val="90000"/>
              </a:lnSpc>
              <a:buFont typeface="Wingdings" panose="05000000000000000000" pitchFamily="2" charset="2"/>
              <a:buNone/>
            </a:pPr>
            <a:r>
              <a:rPr lang="en-GB" sz="1900" dirty="0"/>
              <a:t>SURF (Netherlands</a:t>
            </a:r>
            <a:r>
              <a:rPr lang="en-GB" sz="1900" dirty="0" smtClean="0"/>
              <a:t>)</a:t>
            </a:r>
            <a:endParaRPr lang="en-GB" sz="1900" dirty="0"/>
          </a:p>
          <a:p>
            <a:pPr eaLnBrk="1" hangingPunct="1">
              <a:lnSpc>
                <a:spcPct val="90000"/>
              </a:lnSpc>
              <a:buFont typeface="Wingdings" panose="05000000000000000000" pitchFamily="2" charset="2"/>
              <a:buNone/>
            </a:pPr>
            <a:endParaRPr lang="en-GB" sz="1900" dirty="0"/>
          </a:p>
          <a:p>
            <a:pPr eaLnBrk="1" hangingPunct="1">
              <a:lnSpc>
                <a:spcPct val="90000"/>
              </a:lnSpc>
              <a:buFont typeface="Wingdings" panose="05000000000000000000" pitchFamily="2" charset="2"/>
              <a:buNone/>
            </a:pPr>
            <a:r>
              <a:rPr lang="en-GB" sz="1900" dirty="0"/>
              <a:t>CSC – IT </a:t>
            </a:r>
            <a:r>
              <a:rPr lang="en-GB" sz="1900" dirty="0" smtClean="0"/>
              <a:t>Centre </a:t>
            </a:r>
            <a:r>
              <a:rPr lang="en-GB" sz="1900" dirty="0"/>
              <a:t>for Science (Finland</a:t>
            </a:r>
            <a:r>
              <a:rPr lang="en-GB" sz="1900" dirty="0" smtClean="0"/>
              <a:t>)</a:t>
            </a:r>
            <a:r>
              <a:rPr lang="en-GB" sz="1765" dirty="0">
                <a:solidFill>
                  <a:srgbClr val="996633"/>
                </a:solidFill>
              </a:rPr>
              <a:t>	</a:t>
            </a:r>
            <a:r>
              <a:rPr lang="en-GB" sz="1765" dirty="0"/>
              <a:t>    </a:t>
            </a:r>
          </a:p>
          <a:p>
            <a:pPr eaLnBrk="1" hangingPunct="1">
              <a:lnSpc>
                <a:spcPct val="90000"/>
              </a:lnSpc>
              <a:buFont typeface="Wingdings" panose="05000000000000000000" pitchFamily="2" charset="2"/>
              <a:buNone/>
            </a:pPr>
            <a:r>
              <a:rPr lang="en-GB" sz="1765" dirty="0"/>
              <a:t>		</a:t>
            </a:r>
          </a:p>
        </p:txBody>
      </p:sp>
      <p:sp>
        <p:nvSpPr>
          <p:cNvPr id="7176" name="Rectangle 10"/>
          <p:cNvSpPr>
            <a:spLocks noChangeArrowheads="1"/>
          </p:cNvSpPr>
          <p:nvPr/>
        </p:nvSpPr>
        <p:spPr bwMode="auto">
          <a:xfrm>
            <a:off x="694978" y="1013393"/>
            <a:ext cx="8197502" cy="71599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lvl1pPr>
              <a:spcBef>
                <a:spcPct val="20000"/>
              </a:spcBef>
              <a:buChar char="•"/>
              <a:defRPr sz="2000">
                <a:solidFill>
                  <a:srgbClr val="006699"/>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6699"/>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rgbClr val="006699"/>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006699"/>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rgbClr val="006699"/>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rgbClr val="006699"/>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rgbClr val="006699"/>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rgbClr val="006699"/>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rgbClr val="006699"/>
                </a:solidFill>
                <a:latin typeface="Arial" panose="020B0604020202020204" pitchFamily="34" charset="0"/>
                <a:ea typeface="ＭＳ Ｐゴシック" panose="020B0600070205080204" pitchFamily="34" charset="-128"/>
              </a:defRPr>
            </a:lvl9pPr>
          </a:lstStyle>
          <a:p>
            <a:pPr>
              <a:spcBef>
                <a:spcPct val="0"/>
              </a:spcBef>
              <a:buNone/>
            </a:pPr>
            <a:r>
              <a:rPr lang="en-US" sz="2800" b="1" kern="0" dirty="0">
                <a:latin typeface="Arial"/>
                <a:ea typeface="ＭＳ Ｐゴシック"/>
              </a:rPr>
              <a:t>K</a:t>
            </a:r>
            <a:r>
              <a:rPr lang="en-US" sz="2800" b="1" kern="0" dirty="0" smtClean="0">
                <a:latin typeface="Arial"/>
                <a:ea typeface="ＭＳ Ｐゴシック"/>
              </a:rPr>
              <a:t>nowledge Exchange</a:t>
            </a:r>
            <a:endParaRPr lang="en-US" sz="2400" kern="0" dirty="0" smtClean="0">
              <a:solidFill>
                <a:srgbClr val="000000"/>
              </a:solidFill>
              <a:latin typeface="Arial"/>
              <a:ea typeface="ＭＳ Ｐゴシック"/>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5907" y="1926358"/>
            <a:ext cx="1033347" cy="406743"/>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5695" y="2473475"/>
            <a:ext cx="993559" cy="582432"/>
          </a:xfrm>
          <a:prstGeom prst="rect">
            <a:avLst/>
          </a:prstGeom>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57922" y="4504833"/>
            <a:ext cx="1016842" cy="645094"/>
          </a:xfrm>
          <a:prstGeom prst="rect">
            <a:avLst/>
          </a:prstGeom>
        </p:spPr>
      </p:pic>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12642" y="3196281"/>
            <a:ext cx="986612" cy="503802"/>
          </a:xfrm>
          <a:prstGeom prst="rect">
            <a:avLst/>
          </a:prstGeom>
        </p:spPr>
      </p:pic>
      <p:pic>
        <p:nvPicPr>
          <p:cNvPr id="6" name="Picture 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57922" y="3836736"/>
            <a:ext cx="1041332" cy="526516"/>
          </a:xfrm>
          <a:prstGeom prst="rect">
            <a:avLst/>
          </a:prstGeom>
        </p:spPr>
      </p:pic>
      <p:sp>
        <p:nvSpPr>
          <p:cNvPr id="7" name="Slide Number Placeholder 6"/>
          <p:cNvSpPr>
            <a:spLocks noGrp="1"/>
          </p:cNvSpPr>
          <p:nvPr>
            <p:ph type="sldNum" sz="quarter" idx="12"/>
          </p:nvPr>
        </p:nvSpPr>
        <p:spPr/>
        <p:txBody>
          <a:bodyPr/>
          <a:lstStyle/>
          <a:p>
            <a:pPr>
              <a:defRPr/>
            </a:pPr>
            <a:fld id="{C4F4650F-BF73-40C6-BDAA-22462C6378F5}" type="slidenum">
              <a:rPr lang="da-DK" smtClean="0"/>
              <a:pPr>
                <a:defRPr/>
              </a:pPr>
              <a:t>3</a:t>
            </a:fld>
            <a:endParaRPr lang="da-DK"/>
          </a:p>
        </p:txBody>
      </p:sp>
      <p:pic>
        <p:nvPicPr>
          <p:cNvPr id="1026" name="Picture 2" descr="http://www.cnrs.fr/fr/z-tools/newune/themes/CNRSTheme/images/logocnrsEN.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853245" y="3448182"/>
            <a:ext cx="2290755" cy="18707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3928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500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2000"/>
                                        <p:tgtEl>
                                          <p:spTgt spid="1026"/>
                                        </p:tgtEl>
                                      </p:cBhvr>
                                    </p:animEffect>
                                    <p:anim calcmode="lin" valueType="num">
                                      <p:cBhvr>
                                        <p:cTn id="8" dur="2000" fill="hold"/>
                                        <p:tgtEl>
                                          <p:spTgt spid="1026"/>
                                        </p:tgtEl>
                                        <p:attrNameLst>
                                          <p:attrName>ppt_x</p:attrName>
                                        </p:attrNameLst>
                                      </p:cBhvr>
                                      <p:tavLst>
                                        <p:tav tm="0">
                                          <p:val>
                                            <p:strVal val="#ppt_x"/>
                                          </p:val>
                                        </p:tav>
                                        <p:tav tm="100000">
                                          <p:val>
                                            <p:strVal val="#ppt_x"/>
                                          </p:val>
                                        </p:tav>
                                      </p:tavLst>
                                    </p:anim>
                                    <p:anim calcmode="lin" valueType="num">
                                      <p:cBhvr>
                                        <p:cTn id="9" dur="2000" fill="hold"/>
                                        <p:tgtEl>
                                          <p:spTgt spid="10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395537" y="1017639"/>
            <a:ext cx="8280919" cy="5507705"/>
          </a:xfrm>
        </p:spPr>
        <p:txBody>
          <a:bodyPr/>
          <a:lstStyle/>
          <a:p>
            <a:pPr marL="0" indent="0">
              <a:buNone/>
            </a:pPr>
            <a:r>
              <a:rPr lang="en-US" sz="2800" b="1" dirty="0" smtClean="0">
                <a:solidFill>
                  <a:srgbClr val="276498"/>
                </a:solidFill>
              </a:rPr>
              <a:t>Knowledge </a:t>
            </a:r>
            <a:r>
              <a:rPr lang="en-US" sz="2800" b="1" dirty="0" smtClean="0"/>
              <a:t>Exchange </a:t>
            </a:r>
            <a:r>
              <a:rPr lang="en-US" sz="2800" b="1" dirty="0"/>
              <a:t>– </a:t>
            </a:r>
            <a:r>
              <a:rPr lang="en-US" sz="2800" b="1" dirty="0" smtClean="0"/>
              <a:t>issues and reports</a:t>
            </a:r>
          </a:p>
          <a:p>
            <a:pPr marL="0" indent="0">
              <a:buNone/>
            </a:pPr>
            <a:endParaRPr lang="en-US" sz="800" dirty="0">
              <a:solidFill>
                <a:srgbClr val="000000"/>
              </a:solidFill>
            </a:endParaRPr>
          </a:p>
          <a:p>
            <a:pPr lvl="1">
              <a:spcBef>
                <a:spcPts val="0"/>
              </a:spcBef>
              <a:spcAft>
                <a:spcPts val="600"/>
              </a:spcAft>
            </a:pPr>
            <a:r>
              <a:rPr lang="en-GB" sz="1600" kern="1200" dirty="0" smtClean="0">
                <a:latin typeface="Arial" panose="020B0604020202020204" pitchFamily="34" charset="0"/>
                <a:ea typeface="ＭＳ Ｐゴシック" panose="020B0600070205080204" pitchFamily="34" charset="-128"/>
              </a:rPr>
              <a:t>Petition to support OA to EC</a:t>
            </a:r>
          </a:p>
          <a:p>
            <a:pPr lvl="1">
              <a:spcBef>
                <a:spcPts val="0"/>
              </a:spcBef>
              <a:spcAft>
                <a:spcPts val="600"/>
              </a:spcAft>
            </a:pPr>
            <a:r>
              <a:rPr lang="en-GB" sz="1600" kern="1200" dirty="0" smtClean="0">
                <a:latin typeface="Arial" panose="020B0604020202020204" pitchFamily="34" charset="0"/>
                <a:ea typeface="ＭＳ Ｐゴシック" panose="020B0600070205080204" pitchFamily="34" charset="-128"/>
              </a:rPr>
              <a:t>Interoperability between Repositories </a:t>
            </a:r>
            <a:r>
              <a:rPr lang="en-GB" sz="1600" kern="1200" dirty="0">
                <a:latin typeface="Arial" panose="020B0604020202020204" pitchFamily="34" charset="0"/>
                <a:ea typeface="ＭＳ Ｐゴシック" panose="020B0600070205080204" pitchFamily="34" charset="-128"/>
              </a:rPr>
              <a:t>and CRIS</a:t>
            </a:r>
          </a:p>
          <a:p>
            <a:pPr lvl="1">
              <a:spcBef>
                <a:spcPts val="0"/>
              </a:spcBef>
              <a:spcAft>
                <a:spcPts val="600"/>
              </a:spcAft>
            </a:pPr>
            <a:r>
              <a:rPr lang="en-GB" sz="1600" kern="1200" dirty="0">
                <a:latin typeface="Arial" panose="020B0604020202020204" pitchFamily="34" charset="0"/>
                <a:ea typeface="ＭＳ Ｐゴシック" panose="020B0600070205080204" pitchFamily="34" charset="-128"/>
              </a:rPr>
              <a:t>Website OA success </a:t>
            </a:r>
            <a:r>
              <a:rPr lang="en-GB" sz="1600" kern="1200" dirty="0" smtClean="0">
                <a:latin typeface="Arial" panose="020B0604020202020204" pitchFamily="34" charset="0"/>
                <a:ea typeface="ＭＳ Ｐゴシック" panose="020B0600070205080204" pitchFamily="34" charset="-128"/>
              </a:rPr>
              <a:t>stories</a:t>
            </a:r>
          </a:p>
          <a:p>
            <a:pPr lvl="1">
              <a:spcBef>
                <a:spcPts val="0"/>
              </a:spcBef>
              <a:spcAft>
                <a:spcPts val="600"/>
              </a:spcAft>
            </a:pPr>
            <a:r>
              <a:rPr lang="en-GB" sz="1600" kern="1200" dirty="0" smtClean="0">
                <a:latin typeface="Arial" panose="020B0604020202020204" pitchFamily="34" charset="0"/>
                <a:ea typeface="ＭＳ Ｐゴシック" panose="020B0600070205080204" pitchFamily="34" charset="-128"/>
              </a:rPr>
              <a:t>Multi-national journal licensing pilot</a:t>
            </a:r>
          </a:p>
          <a:p>
            <a:pPr lvl="1">
              <a:spcBef>
                <a:spcPts val="0"/>
              </a:spcBef>
              <a:spcAft>
                <a:spcPts val="600"/>
              </a:spcAft>
            </a:pPr>
            <a:r>
              <a:rPr lang="en-GB" sz="1600" kern="1200" dirty="0" smtClean="0">
                <a:latin typeface="Arial" panose="020B0604020202020204" pitchFamily="34" charset="0"/>
                <a:ea typeface="ＭＳ Ｐゴシック" panose="020B0600070205080204" pitchFamily="34" charset="-128"/>
              </a:rPr>
              <a:t>Response to EC RD ambitions: a Surfboard for Riding the Wave</a:t>
            </a:r>
          </a:p>
          <a:p>
            <a:pPr lvl="1">
              <a:spcBef>
                <a:spcPts val="0"/>
              </a:spcBef>
              <a:spcAft>
                <a:spcPts val="600"/>
              </a:spcAft>
            </a:pPr>
            <a:r>
              <a:rPr lang="en-GB" sz="1600" kern="1200" dirty="0" smtClean="0">
                <a:latin typeface="Arial" panose="020B0604020202020204" pitchFamily="34" charset="0"/>
                <a:ea typeface="ＭＳ Ｐゴシック" panose="020B0600070205080204" pitchFamily="34" charset="-128"/>
              </a:rPr>
              <a:t>Collaborative Research: VREs, Tools, Data</a:t>
            </a:r>
          </a:p>
          <a:p>
            <a:pPr lvl="1">
              <a:spcBef>
                <a:spcPts val="0"/>
              </a:spcBef>
              <a:spcAft>
                <a:spcPts val="600"/>
              </a:spcAft>
            </a:pPr>
            <a:r>
              <a:rPr lang="en-GB" sz="1600" kern="1200" dirty="0" smtClean="0">
                <a:latin typeface="Arial" panose="020B0604020202020204" pitchFamily="34" charset="0"/>
                <a:ea typeface="ＭＳ Ｐゴシック" panose="020B0600070205080204" pitchFamily="34" charset="-128"/>
              </a:rPr>
              <a:t>Persistent Identifier project (URN-NBN, Handle, DOI at one table)</a:t>
            </a:r>
          </a:p>
          <a:p>
            <a:pPr lvl="1">
              <a:spcBef>
                <a:spcPts val="0"/>
              </a:spcBef>
              <a:spcAft>
                <a:spcPts val="600"/>
              </a:spcAft>
            </a:pPr>
            <a:r>
              <a:rPr lang="en-GB" sz="1600" kern="1200" dirty="0" smtClean="0">
                <a:latin typeface="Arial" panose="020B0604020202020204" pitchFamily="34" charset="0"/>
                <a:ea typeface="ＭＳ Ｐゴシック" panose="020B0600070205080204" pitchFamily="34" charset="-128"/>
              </a:rPr>
              <a:t>Guidelines for interoperable Usage Statistics for </a:t>
            </a:r>
            <a:r>
              <a:rPr lang="en-GB" sz="1600" kern="1200" dirty="0" err="1" smtClean="0">
                <a:latin typeface="Arial" panose="020B0604020202020204" pitchFamily="34" charset="0"/>
                <a:ea typeface="ＭＳ Ｐゴシック" panose="020B0600070205080204" pitchFamily="34" charset="-128"/>
              </a:rPr>
              <a:t>OpenAIRE</a:t>
            </a:r>
            <a:endParaRPr lang="en-GB" sz="1600" kern="1200" dirty="0" smtClean="0">
              <a:latin typeface="Arial" panose="020B0604020202020204" pitchFamily="34" charset="0"/>
              <a:ea typeface="ＭＳ Ｐゴシック" panose="020B0600070205080204" pitchFamily="34" charset="-128"/>
            </a:endParaRPr>
          </a:p>
          <a:p>
            <a:pPr lvl="1">
              <a:spcBef>
                <a:spcPts val="0"/>
              </a:spcBef>
              <a:spcAft>
                <a:spcPts val="600"/>
              </a:spcAft>
            </a:pPr>
            <a:r>
              <a:rPr lang="en-GB" sz="1600" kern="1200" dirty="0" smtClean="0">
                <a:latin typeface="Arial" panose="020B0604020202020204" pitchFamily="34" charset="0"/>
                <a:ea typeface="ＭＳ Ｐゴシック" panose="020B0600070205080204" pitchFamily="34" charset="-128"/>
              </a:rPr>
              <a:t>Discussion paper Open Knowledge (eco-system approach)</a:t>
            </a:r>
          </a:p>
          <a:p>
            <a:pPr lvl="1">
              <a:spcBef>
                <a:spcPts val="0"/>
              </a:spcBef>
              <a:spcAft>
                <a:spcPts val="600"/>
              </a:spcAft>
            </a:pPr>
            <a:r>
              <a:rPr lang="en-GB" sz="1600" kern="1200" dirty="0" smtClean="0">
                <a:latin typeface="Arial" panose="020B0604020202020204" pitchFamily="34" charset="0"/>
                <a:ea typeface="ＭＳ Ｐゴシック" panose="020B0600070205080204" pitchFamily="34" charset="-128"/>
              </a:rPr>
              <a:t>Authority Files (controlled vocabularies)</a:t>
            </a:r>
          </a:p>
          <a:p>
            <a:pPr lvl="1">
              <a:spcBef>
                <a:spcPts val="0"/>
              </a:spcBef>
              <a:spcAft>
                <a:spcPts val="600"/>
              </a:spcAft>
            </a:pPr>
            <a:r>
              <a:rPr lang="en-GB" sz="1600" kern="1200" dirty="0" smtClean="0">
                <a:latin typeface="Arial" panose="020B0604020202020204" pitchFamily="34" charset="0"/>
                <a:ea typeface="ＭＳ Ｐゴシック" panose="020B0600070205080204" pitchFamily="34" charset="-128"/>
              </a:rPr>
              <a:t>Author Identifier Summits (ISNI, ORCID at one table)</a:t>
            </a:r>
          </a:p>
          <a:p>
            <a:pPr lvl="1">
              <a:spcBef>
                <a:spcPts val="0"/>
              </a:spcBef>
              <a:spcAft>
                <a:spcPts val="600"/>
              </a:spcAft>
            </a:pPr>
            <a:r>
              <a:rPr lang="en-GB" sz="1600" kern="1200" dirty="0" smtClean="0">
                <a:latin typeface="Arial" panose="020B0604020202020204" pitchFamily="34" charset="0"/>
                <a:ea typeface="ＭＳ Ｐゴシック" panose="020B0600070205080204" pitchFamily="34" charset="-128"/>
              </a:rPr>
              <a:t>Value, Cost, Pricing, Sharing, Funding of Research Data (Infrastructures)</a:t>
            </a:r>
          </a:p>
          <a:p>
            <a:pPr lvl="1">
              <a:spcBef>
                <a:spcPts val="0"/>
              </a:spcBef>
              <a:spcAft>
                <a:spcPts val="600"/>
              </a:spcAft>
            </a:pPr>
            <a:r>
              <a:rPr lang="en-GB" sz="1600" kern="1200" dirty="0" smtClean="0">
                <a:latin typeface="Arial" panose="020B0604020202020204" pitchFamily="34" charset="0"/>
                <a:ea typeface="ＭＳ Ｐゴシック" panose="020B0600070205080204" pitchFamily="34" charset="-128"/>
              </a:rPr>
              <a:t>Sustainable Business models of OA services</a:t>
            </a:r>
          </a:p>
          <a:p>
            <a:pPr lvl="1">
              <a:spcBef>
                <a:spcPts val="0"/>
              </a:spcBef>
              <a:spcAft>
                <a:spcPts val="600"/>
              </a:spcAft>
            </a:pPr>
            <a:r>
              <a:rPr lang="en-GB" sz="1600" kern="1200" dirty="0">
                <a:latin typeface="Arial" panose="020B0604020202020204" pitchFamily="34" charset="0"/>
                <a:ea typeface="ＭＳ Ｐゴシック" panose="020B0600070205080204" pitchFamily="34" charset="-128"/>
              </a:rPr>
              <a:t>Research Software </a:t>
            </a:r>
            <a:r>
              <a:rPr lang="en-GB" sz="1600" kern="1200" dirty="0" smtClean="0">
                <a:latin typeface="Arial" panose="020B0604020202020204" pitchFamily="34" charset="0"/>
                <a:ea typeface="ＭＳ Ｐゴシック" panose="020B0600070205080204" pitchFamily="34" charset="-128"/>
              </a:rPr>
              <a:t>Sustainability</a:t>
            </a:r>
          </a:p>
          <a:p>
            <a:pPr lvl="1">
              <a:spcBef>
                <a:spcPts val="0"/>
              </a:spcBef>
              <a:spcAft>
                <a:spcPts val="600"/>
              </a:spcAft>
            </a:pPr>
            <a:r>
              <a:rPr lang="en-GB" sz="1600" kern="1200" dirty="0" smtClean="0">
                <a:solidFill>
                  <a:srgbClr val="FF0000"/>
                </a:solidFill>
                <a:latin typeface="Arial" panose="020B0604020202020204" pitchFamily="34" charset="0"/>
                <a:ea typeface="ＭＳ Ｐゴシック" panose="020B0600070205080204" pitchFamily="34" charset="-128"/>
              </a:rPr>
              <a:t>Briefing Paper on Funding RDM and related RDI</a:t>
            </a:r>
            <a:endParaRPr lang="en-GB" sz="1600" kern="1200" dirty="0">
              <a:solidFill>
                <a:srgbClr val="FF0000"/>
              </a:solidFill>
              <a:latin typeface="Arial" panose="020B0604020202020204" pitchFamily="34" charset="0"/>
              <a:ea typeface="ＭＳ Ｐゴシック" panose="020B0600070205080204" pitchFamily="34" charset="-128"/>
            </a:endParaRPr>
          </a:p>
          <a:p>
            <a:pPr marL="403525" lvl="1" indent="0">
              <a:spcBef>
                <a:spcPts val="0"/>
              </a:spcBef>
              <a:spcAft>
                <a:spcPts val="600"/>
              </a:spcAft>
              <a:buNone/>
            </a:pPr>
            <a:endParaRPr lang="en-GB" sz="1800" kern="1200" dirty="0" smtClean="0">
              <a:latin typeface="Arial" panose="020B0604020202020204" pitchFamily="34" charset="0"/>
              <a:ea typeface="ＭＳ Ｐゴシック" panose="020B0600070205080204" pitchFamily="34" charset="-128"/>
            </a:endParaRPr>
          </a:p>
        </p:txBody>
      </p:sp>
      <p:sp>
        <p:nvSpPr>
          <p:cNvPr id="2" name="Slide Number Placeholder 1"/>
          <p:cNvSpPr>
            <a:spLocks noGrp="1"/>
          </p:cNvSpPr>
          <p:nvPr>
            <p:ph type="sldNum" sz="quarter" idx="12"/>
          </p:nvPr>
        </p:nvSpPr>
        <p:spPr/>
        <p:txBody>
          <a:bodyPr/>
          <a:lstStyle/>
          <a:p>
            <a:pPr>
              <a:defRPr/>
            </a:pPr>
            <a:fld id="{C4F4650F-BF73-40C6-BDAA-22462C6378F5}" type="slidenum">
              <a:rPr lang="da-DK" smtClean="0"/>
              <a:pPr>
                <a:defRPr/>
              </a:pPr>
              <a:t>4</a:t>
            </a:fld>
            <a:endParaRPr lang="da-DK"/>
          </a:p>
        </p:txBody>
      </p:sp>
      <p:pic>
        <p:nvPicPr>
          <p:cNvPr id="4" name="Picture 4" descr="Sowing the seed - incentives and motivations for sharing research data, a researcher's perspectiv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00135" y="5475262"/>
            <a:ext cx="619226" cy="878528"/>
          </a:xfrm>
          <a:prstGeom prst="rect">
            <a:avLst/>
          </a:prstGeom>
          <a:noFill/>
          <a:ln w="6350">
            <a:solidFill>
              <a:schemeClr val="accent5">
                <a:lumMod val="75000"/>
              </a:schemeClr>
            </a:solidFill>
          </a:ln>
          <a:extLst>
            <a:ext uri="{909E8E84-426E-40dd-AFC4-6F175D3DCCD1}">
              <a14:hiddenFill xmlns="" xmlns:a14="http://schemas.microsoft.com/office/drawing/2010/main">
                <a:solidFill>
                  <a:srgbClr val="FFFFFF"/>
                </a:solidFill>
              </a14:hiddenFill>
            </a:ext>
          </a:extLst>
        </p:spPr>
      </p:pic>
      <p:pic>
        <p:nvPicPr>
          <p:cNvPr id="5" name="Picture 4"/>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6599517" y="5475262"/>
            <a:ext cx="638832" cy="903526"/>
          </a:xfrm>
          <a:prstGeom prst="rect">
            <a:avLst/>
          </a:prstGeom>
          <a:noFill/>
          <a:ln w="6350">
            <a:solidFill>
              <a:schemeClr val="accent5">
                <a:lumMod val="75000"/>
              </a:schemeClr>
            </a:solidFill>
          </a:ln>
          <a:extLst>
            <a:ext uri="{909E8E84-426E-40dd-AFC4-6F175D3DCCD1}">
              <a14:hiddenFill xmlns="" xmlns:a14="http://schemas.microsoft.com/office/drawing/2010/main">
                <a:solidFill>
                  <a:srgbClr val="FFFFFF"/>
                </a:solidFill>
              </a14:hiddenFill>
            </a:ext>
          </a:extLst>
        </p:spPr>
      </p:pic>
      <p:pic>
        <p:nvPicPr>
          <p:cNvPr id="6" name="Picture 4"/>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7526400" y="1847174"/>
            <a:ext cx="672176" cy="949041"/>
          </a:xfrm>
          <a:prstGeom prst="rect">
            <a:avLst/>
          </a:prstGeom>
          <a:noFill/>
          <a:ln w="6350">
            <a:solidFill>
              <a:schemeClr val="accent5">
                <a:lumMod val="75000"/>
              </a:schemeClr>
            </a:solidFill>
          </a:ln>
          <a:extLst>
            <a:ext uri="{909E8E84-426E-40dd-AFC4-6F175D3DCCD1}">
              <a14:hiddenFill xmlns="" xmlns:a14="http://schemas.microsoft.com/office/drawing/2010/main">
                <a:solidFill>
                  <a:srgbClr val="FFFFFF"/>
                </a:solidFill>
              </a14:hiddenFill>
            </a:ext>
          </a:extLst>
        </p:spPr>
      </p:pic>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637754" y="136897"/>
            <a:ext cx="652925" cy="900893"/>
          </a:xfrm>
          <a:prstGeom prst="rect">
            <a:avLst/>
          </a:prstGeom>
          <a:noFill/>
          <a:ln w="6350">
            <a:solidFill>
              <a:schemeClr val="accent5">
                <a:lumMod val="75000"/>
              </a:schemeClr>
            </a:solidFill>
          </a:ln>
        </p:spPr>
      </p:pic>
      <p:pic>
        <p:nvPicPr>
          <p:cNvPr id="8" name="Picture 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701809" y="111406"/>
            <a:ext cx="627633" cy="922299"/>
          </a:xfrm>
          <a:prstGeom prst="rect">
            <a:avLst/>
          </a:prstGeom>
          <a:noFill/>
          <a:ln w="6350">
            <a:solidFill>
              <a:schemeClr val="accent5">
                <a:lumMod val="75000"/>
              </a:schemeClr>
            </a:solidFill>
          </a:ln>
        </p:spPr>
      </p:pic>
      <p:pic>
        <p:nvPicPr>
          <p:cNvPr id="9" name="Picture 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480511" y="4039362"/>
            <a:ext cx="703862" cy="973813"/>
          </a:xfrm>
          <a:prstGeom prst="rect">
            <a:avLst/>
          </a:prstGeom>
          <a:noFill/>
          <a:ln w="6350">
            <a:solidFill>
              <a:schemeClr val="accent5">
                <a:lumMod val="75000"/>
              </a:schemeClr>
            </a:solidFill>
          </a:ln>
        </p:spPr>
      </p:pic>
      <p:pic>
        <p:nvPicPr>
          <p:cNvPr id="10" name="Picture 9"/>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551784" y="5439568"/>
            <a:ext cx="632589" cy="914222"/>
          </a:xfrm>
          <a:prstGeom prst="rect">
            <a:avLst/>
          </a:prstGeom>
          <a:noFill/>
          <a:ln w="6350">
            <a:solidFill>
              <a:schemeClr val="accent5">
                <a:lumMod val="75000"/>
              </a:schemeClr>
            </a:solidFill>
          </a:ln>
        </p:spPr>
      </p:pic>
      <p:pic>
        <p:nvPicPr>
          <p:cNvPr id="11" name="Picture 10"/>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550612" y="4060609"/>
            <a:ext cx="733839" cy="952565"/>
          </a:xfrm>
          <a:prstGeom prst="rect">
            <a:avLst/>
          </a:prstGeom>
          <a:noFill/>
          <a:ln w="6350">
            <a:solidFill>
              <a:schemeClr val="accent5">
                <a:lumMod val="75000"/>
              </a:schemeClr>
            </a:solidFill>
          </a:ln>
        </p:spPr>
      </p:pic>
      <p:pic>
        <p:nvPicPr>
          <p:cNvPr id="12" name="Picture 11"/>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7518505" y="127471"/>
            <a:ext cx="652041" cy="922861"/>
          </a:xfrm>
          <a:prstGeom prst="rect">
            <a:avLst/>
          </a:prstGeom>
          <a:noFill/>
          <a:ln w="6350">
            <a:solidFill>
              <a:schemeClr val="accent5">
                <a:lumMod val="75000"/>
              </a:schemeClr>
            </a:solidFill>
          </a:ln>
        </p:spPr>
      </p:pic>
      <p:pic>
        <p:nvPicPr>
          <p:cNvPr id="13" name="Picture 12"/>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8316416" y="4033997"/>
            <a:ext cx="720079" cy="979178"/>
          </a:xfrm>
          <a:prstGeom prst="rect">
            <a:avLst/>
          </a:prstGeom>
          <a:ln w="6350">
            <a:solidFill>
              <a:schemeClr val="accent1">
                <a:lumMod val="50000"/>
              </a:schemeClr>
            </a:solidFill>
          </a:ln>
        </p:spPr>
      </p:pic>
      <p:pic>
        <p:nvPicPr>
          <p:cNvPr id="14" name="Picture 13"/>
          <p:cNvPicPr>
            <a:picLocks noChangeAspect="1"/>
          </p:cNvPicPr>
          <p:nvPr/>
        </p:nvPicPr>
        <p:blipFill>
          <a:blip r:embed="rId13"/>
          <a:stretch>
            <a:fillRect/>
          </a:stretch>
        </p:blipFill>
        <p:spPr>
          <a:xfrm>
            <a:off x="7493659" y="2968278"/>
            <a:ext cx="704918" cy="922911"/>
          </a:xfrm>
          <a:prstGeom prst="rect">
            <a:avLst/>
          </a:prstGeom>
          <a:noFill/>
          <a:ln w="6350">
            <a:solidFill>
              <a:schemeClr val="accent5">
                <a:lumMod val="75000"/>
              </a:schemeClr>
            </a:solidFill>
          </a:ln>
        </p:spPr>
      </p:pic>
      <p:pic>
        <p:nvPicPr>
          <p:cNvPr id="15" name="Picture 14"/>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5703344" y="1854021"/>
            <a:ext cx="675266" cy="942195"/>
          </a:xfrm>
          <a:prstGeom prst="rect">
            <a:avLst/>
          </a:prstGeom>
          <a:ln w="6350">
            <a:solidFill>
              <a:schemeClr val="accent1">
                <a:lumMod val="50000"/>
              </a:schemeClr>
            </a:solidFill>
          </a:ln>
        </p:spPr>
      </p:pic>
      <p:pic>
        <p:nvPicPr>
          <p:cNvPr id="16" name="Picture 15"/>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6627162" y="1854021"/>
            <a:ext cx="663517" cy="942195"/>
          </a:xfrm>
          <a:prstGeom prst="rect">
            <a:avLst/>
          </a:prstGeom>
          <a:ln w="6350">
            <a:solidFill>
              <a:schemeClr val="accent1">
                <a:lumMod val="50000"/>
              </a:schemeClr>
            </a:solidFill>
          </a:ln>
        </p:spPr>
      </p:pic>
    </p:spTree>
    <p:extLst>
      <p:ext uri="{BB962C8B-B14F-4D97-AF65-F5344CB8AC3E}">
        <p14:creationId xmlns:p14="http://schemas.microsoft.com/office/powerpoint/2010/main" val="1496170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2000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3000"/>
                                        <p:tgtEl>
                                          <p:spTgt spid="8"/>
                                        </p:tgtEl>
                                      </p:cBhvr>
                                    </p:animEffect>
                                  </p:childTnLst>
                                </p:cTn>
                              </p:par>
                            </p:childTnLst>
                          </p:cTn>
                        </p:par>
                        <p:par>
                          <p:cTn id="8" fill="hold">
                            <p:stCondLst>
                              <p:cond delay="23000"/>
                            </p:stCondLst>
                            <p:childTnLst>
                              <p:par>
                                <p:cTn id="9" presetID="10" presetClass="entr" presetSubtype="0" fill="hold" nodeType="afterEffect">
                                  <p:stCondLst>
                                    <p:cond delay="300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3000"/>
                                        <p:tgtEl>
                                          <p:spTgt spid="7"/>
                                        </p:tgtEl>
                                      </p:cBhvr>
                                    </p:animEffect>
                                  </p:childTnLst>
                                </p:cTn>
                              </p:par>
                            </p:childTnLst>
                          </p:cTn>
                        </p:par>
                        <p:par>
                          <p:cTn id="12" fill="hold">
                            <p:stCondLst>
                              <p:cond delay="29000"/>
                            </p:stCondLst>
                            <p:childTnLst>
                              <p:par>
                                <p:cTn id="13" presetID="10" presetClass="entr" presetSubtype="0" fill="hold" nodeType="afterEffect">
                                  <p:stCondLst>
                                    <p:cond delay="300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3000"/>
                                        <p:tgtEl>
                                          <p:spTgt spid="12"/>
                                        </p:tgtEl>
                                      </p:cBhvr>
                                    </p:animEffect>
                                  </p:childTnLst>
                                </p:cTn>
                              </p:par>
                            </p:childTnLst>
                          </p:cTn>
                        </p:par>
                        <p:par>
                          <p:cTn id="16" fill="hold">
                            <p:stCondLst>
                              <p:cond delay="35000"/>
                            </p:stCondLst>
                            <p:childTnLst>
                              <p:par>
                                <p:cTn id="17" presetID="10" presetClass="entr" presetSubtype="0" fill="hold" nodeType="afterEffect">
                                  <p:stCondLst>
                                    <p:cond delay="300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3000"/>
                                        <p:tgtEl>
                                          <p:spTgt spid="15"/>
                                        </p:tgtEl>
                                      </p:cBhvr>
                                    </p:animEffect>
                                  </p:childTnLst>
                                </p:cTn>
                              </p:par>
                            </p:childTnLst>
                          </p:cTn>
                        </p:par>
                        <p:par>
                          <p:cTn id="20" fill="hold">
                            <p:stCondLst>
                              <p:cond delay="41000"/>
                            </p:stCondLst>
                            <p:childTnLst>
                              <p:par>
                                <p:cTn id="21" presetID="10" presetClass="entr" presetSubtype="0" fill="hold" nodeType="afterEffect">
                                  <p:stCondLst>
                                    <p:cond delay="3000"/>
                                  </p:stCondLst>
                                  <p:childTnLst>
                                    <p:set>
                                      <p:cBhvr>
                                        <p:cTn id="22" dur="1" fill="hold">
                                          <p:stCondLst>
                                            <p:cond delay="0"/>
                                          </p:stCondLst>
                                        </p:cTn>
                                        <p:tgtEl>
                                          <p:spTgt spid="16"/>
                                        </p:tgtEl>
                                        <p:attrNameLst>
                                          <p:attrName>style.visibility</p:attrName>
                                        </p:attrNameLst>
                                      </p:cBhvr>
                                      <p:to>
                                        <p:strVal val="visible"/>
                                      </p:to>
                                    </p:set>
                                    <p:animEffect transition="in" filter="fade">
                                      <p:cBhvr>
                                        <p:cTn id="23" dur="3000"/>
                                        <p:tgtEl>
                                          <p:spTgt spid="16"/>
                                        </p:tgtEl>
                                      </p:cBhvr>
                                    </p:animEffect>
                                  </p:childTnLst>
                                </p:cTn>
                              </p:par>
                            </p:childTnLst>
                          </p:cTn>
                        </p:par>
                        <p:par>
                          <p:cTn id="24" fill="hold">
                            <p:stCondLst>
                              <p:cond delay="47000"/>
                            </p:stCondLst>
                            <p:childTnLst>
                              <p:par>
                                <p:cTn id="25" presetID="10" presetClass="entr" presetSubtype="0" fill="hold" nodeType="after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3000"/>
                                        <p:tgtEl>
                                          <p:spTgt spid="6"/>
                                        </p:tgtEl>
                                      </p:cBhvr>
                                    </p:animEffect>
                                  </p:childTnLst>
                                </p:cTn>
                              </p:par>
                            </p:childTnLst>
                          </p:cTn>
                        </p:par>
                        <p:par>
                          <p:cTn id="28" fill="hold">
                            <p:stCondLst>
                              <p:cond delay="50000"/>
                            </p:stCondLst>
                            <p:childTnLst>
                              <p:par>
                                <p:cTn id="29" presetID="10" presetClass="entr" presetSubtype="0" fill="hold" nodeType="afterEffect">
                                  <p:stCondLst>
                                    <p:cond delay="3000"/>
                                  </p:stCondLst>
                                  <p:childTnLst>
                                    <p:set>
                                      <p:cBhvr>
                                        <p:cTn id="30" dur="1" fill="hold">
                                          <p:stCondLst>
                                            <p:cond delay="0"/>
                                          </p:stCondLst>
                                        </p:cTn>
                                        <p:tgtEl>
                                          <p:spTgt spid="14"/>
                                        </p:tgtEl>
                                        <p:attrNameLst>
                                          <p:attrName>style.visibility</p:attrName>
                                        </p:attrNameLst>
                                      </p:cBhvr>
                                      <p:to>
                                        <p:strVal val="visible"/>
                                      </p:to>
                                    </p:set>
                                    <p:animEffect transition="in" filter="fade">
                                      <p:cBhvr>
                                        <p:cTn id="31" dur="3000"/>
                                        <p:tgtEl>
                                          <p:spTgt spid="14"/>
                                        </p:tgtEl>
                                      </p:cBhvr>
                                    </p:animEffect>
                                  </p:childTnLst>
                                </p:cTn>
                              </p:par>
                            </p:childTnLst>
                          </p:cTn>
                        </p:par>
                        <p:par>
                          <p:cTn id="32" fill="hold">
                            <p:stCondLst>
                              <p:cond delay="56000"/>
                            </p:stCondLst>
                            <p:childTnLst>
                              <p:par>
                                <p:cTn id="33" presetID="10" presetClass="entr" presetSubtype="0" fill="hold" nodeType="afterEffect">
                                  <p:stCondLst>
                                    <p:cond delay="300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3000"/>
                                        <p:tgtEl>
                                          <p:spTgt spid="11"/>
                                        </p:tgtEl>
                                      </p:cBhvr>
                                    </p:animEffect>
                                  </p:childTnLst>
                                </p:cTn>
                              </p:par>
                            </p:childTnLst>
                          </p:cTn>
                        </p:par>
                        <p:par>
                          <p:cTn id="36" fill="hold">
                            <p:stCondLst>
                              <p:cond delay="62000"/>
                            </p:stCondLst>
                            <p:childTnLst>
                              <p:par>
                                <p:cTn id="37" presetID="10" presetClass="entr" presetSubtype="0" fill="hold" nodeType="afterEffect">
                                  <p:stCondLst>
                                    <p:cond delay="3000"/>
                                  </p:stCondLst>
                                  <p:childTnLst>
                                    <p:set>
                                      <p:cBhvr>
                                        <p:cTn id="38" dur="1" fill="hold">
                                          <p:stCondLst>
                                            <p:cond delay="0"/>
                                          </p:stCondLst>
                                        </p:cTn>
                                        <p:tgtEl>
                                          <p:spTgt spid="9"/>
                                        </p:tgtEl>
                                        <p:attrNameLst>
                                          <p:attrName>style.visibility</p:attrName>
                                        </p:attrNameLst>
                                      </p:cBhvr>
                                      <p:to>
                                        <p:strVal val="visible"/>
                                      </p:to>
                                    </p:set>
                                    <p:animEffect transition="in" filter="fade">
                                      <p:cBhvr>
                                        <p:cTn id="39" dur="3000"/>
                                        <p:tgtEl>
                                          <p:spTgt spid="9"/>
                                        </p:tgtEl>
                                      </p:cBhvr>
                                    </p:animEffect>
                                  </p:childTnLst>
                                </p:cTn>
                              </p:par>
                            </p:childTnLst>
                          </p:cTn>
                        </p:par>
                        <p:par>
                          <p:cTn id="40" fill="hold">
                            <p:stCondLst>
                              <p:cond delay="68000"/>
                            </p:stCondLst>
                            <p:childTnLst>
                              <p:par>
                                <p:cTn id="41" presetID="10" presetClass="entr" presetSubtype="0" fill="hold" nodeType="afterEffect">
                                  <p:stCondLst>
                                    <p:cond delay="3000"/>
                                  </p:stCondLst>
                                  <p:childTnLst>
                                    <p:set>
                                      <p:cBhvr>
                                        <p:cTn id="42" dur="1" fill="hold">
                                          <p:stCondLst>
                                            <p:cond delay="0"/>
                                          </p:stCondLst>
                                        </p:cTn>
                                        <p:tgtEl>
                                          <p:spTgt spid="13"/>
                                        </p:tgtEl>
                                        <p:attrNameLst>
                                          <p:attrName>style.visibility</p:attrName>
                                        </p:attrNameLst>
                                      </p:cBhvr>
                                      <p:to>
                                        <p:strVal val="visible"/>
                                      </p:to>
                                    </p:set>
                                    <p:animEffect transition="in" filter="fade">
                                      <p:cBhvr>
                                        <p:cTn id="43" dur="3000"/>
                                        <p:tgtEl>
                                          <p:spTgt spid="13"/>
                                        </p:tgtEl>
                                      </p:cBhvr>
                                    </p:animEffect>
                                  </p:childTnLst>
                                </p:cTn>
                              </p:par>
                            </p:childTnLst>
                          </p:cTn>
                        </p:par>
                        <p:par>
                          <p:cTn id="44" fill="hold">
                            <p:stCondLst>
                              <p:cond delay="74000"/>
                            </p:stCondLst>
                            <p:childTnLst>
                              <p:par>
                                <p:cTn id="45" presetID="10" presetClass="entr" presetSubtype="0" fill="hold" nodeType="afterEffect">
                                  <p:stCondLst>
                                    <p:cond delay="3000"/>
                                  </p:stCondLst>
                                  <p:childTnLst>
                                    <p:set>
                                      <p:cBhvr>
                                        <p:cTn id="46" dur="1" fill="hold">
                                          <p:stCondLst>
                                            <p:cond delay="0"/>
                                          </p:stCondLst>
                                        </p:cTn>
                                        <p:tgtEl>
                                          <p:spTgt spid="4"/>
                                        </p:tgtEl>
                                        <p:attrNameLst>
                                          <p:attrName>style.visibility</p:attrName>
                                        </p:attrNameLst>
                                      </p:cBhvr>
                                      <p:to>
                                        <p:strVal val="visible"/>
                                      </p:to>
                                    </p:set>
                                    <p:animEffect transition="in" filter="fade">
                                      <p:cBhvr>
                                        <p:cTn id="47" dur="3000"/>
                                        <p:tgtEl>
                                          <p:spTgt spid="4"/>
                                        </p:tgtEl>
                                      </p:cBhvr>
                                    </p:animEffect>
                                  </p:childTnLst>
                                </p:cTn>
                              </p:par>
                            </p:childTnLst>
                          </p:cTn>
                        </p:par>
                        <p:par>
                          <p:cTn id="48" fill="hold">
                            <p:stCondLst>
                              <p:cond delay="80000"/>
                            </p:stCondLst>
                            <p:childTnLst>
                              <p:par>
                                <p:cTn id="49" presetID="10" presetClass="entr" presetSubtype="0" fill="hold" nodeType="afterEffect">
                                  <p:stCondLst>
                                    <p:cond delay="3000"/>
                                  </p:stCondLst>
                                  <p:childTnLst>
                                    <p:set>
                                      <p:cBhvr>
                                        <p:cTn id="50" dur="1" fill="hold">
                                          <p:stCondLst>
                                            <p:cond delay="0"/>
                                          </p:stCondLst>
                                        </p:cTn>
                                        <p:tgtEl>
                                          <p:spTgt spid="5"/>
                                        </p:tgtEl>
                                        <p:attrNameLst>
                                          <p:attrName>style.visibility</p:attrName>
                                        </p:attrNameLst>
                                      </p:cBhvr>
                                      <p:to>
                                        <p:strVal val="visible"/>
                                      </p:to>
                                    </p:set>
                                    <p:animEffect transition="in" filter="fade">
                                      <p:cBhvr>
                                        <p:cTn id="51" dur="3000"/>
                                        <p:tgtEl>
                                          <p:spTgt spid="5"/>
                                        </p:tgtEl>
                                      </p:cBhvr>
                                    </p:animEffect>
                                  </p:childTnLst>
                                </p:cTn>
                              </p:par>
                            </p:childTnLst>
                          </p:cTn>
                        </p:par>
                        <p:par>
                          <p:cTn id="52" fill="hold">
                            <p:stCondLst>
                              <p:cond delay="86000"/>
                            </p:stCondLst>
                            <p:childTnLst>
                              <p:par>
                                <p:cTn id="53" presetID="10" presetClass="entr" presetSubtype="0" fill="hold" nodeType="afterEffect">
                                  <p:stCondLst>
                                    <p:cond delay="3000"/>
                                  </p:stCondLst>
                                  <p:childTnLst>
                                    <p:set>
                                      <p:cBhvr>
                                        <p:cTn id="54" dur="1" fill="hold">
                                          <p:stCondLst>
                                            <p:cond delay="0"/>
                                          </p:stCondLst>
                                        </p:cTn>
                                        <p:tgtEl>
                                          <p:spTgt spid="10"/>
                                        </p:tgtEl>
                                        <p:attrNameLst>
                                          <p:attrName>style.visibility</p:attrName>
                                        </p:attrNameLst>
                                      </p:cBhvr>
                                      <p:to>
                                        <p:strVal val="visible"/>
                                      </p:to>
                                    </p:set>
                                    <p:animEffect transition="in" filter="fade">
                                      <p:cBhvr>
                                        <p:cTn id="55" dur="3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395536" y="1894073"/>
            <a:ext cx="4248472" cy="2773239"/>
          </a:xfrm>
        </p:spPr>
        <p:txBody>
          <a:bodyPr/>
          <a:lstStyle/>
          <a:p>
            <a:pPr marL="0" indent="0">
              <a:lnSpc>
                <a:spcPts val="3200"/>
              </a:lnSpc>
              <a:spcAft>
                <a:spcPts val="600"/>
              </a:spcAft>
              <a:buNone/>
            </a:pPr>
            <a:r>
              <a:rPr lang="en-GB" sz="1770" b="1" i="1" dirty="0"/>
              <a:t>Responsible Research Data Management (RDM</a:t>
            </a:r>
            <a:r>
              <a:rPr lang="en-GB" sz="1770" b="1" i="1" dirty="0" smtClean="0"/>
              <a:t>) </a:t>
            </a:r>
            <a:r>
              <a:rPr lang="en-GB" sz="1770" b="1" i="1" dirty="0"/>
              <a:t>is a pillar </a:t>
            </a:r>
            <a:r>
              <a:rPr lang="en-GB" sz="1770" b="1" i="1" dirty="0" smtClean="0"/>
              <a:t>of quality research.</a:t>
            </a:r>
          </a:p>
          <a:p>
            <a:pPr marL="0" indent="0">
              <a:lnSpc>
                <a:spcPts val="3200"/>
              </a:lnSpc>
              <a:spcAft>
                <a:spcPts val="600"/>
              </a:spcAft>
              <a:buNone/>
            </a:pPr>
            <a:r>
              <a:rPr lang="en-GB" sz="1770" b="1" i="1" dirty="0" smtClean="0"/>
              <a:t>In </a:t>
            </a:r>
            <a:r>
              <a:rPr lang="en-GB" sz="1770" b="1" i="1" dirty="0"/>
              <a:t>practice good RDM requires the support of </a:t>
            </a:r>
            <a:r>
              <a:rPr lang="en-GB" sz="1770" b="1" i="1" dirty="0" smtClean="0"/>
              <a:t>a well-functioning </a:t>
            </a:r>
            <a:r>
              <a:rPr lang="en-GB" sz="1770" b="1" i="1" dirty="0"/>
              <a:t>Research Data Infrastructure (RDI</a:t>
            </a:r>
            <a:r>
              <a:rPr lang="en-GB" sz="1770" b="1" i="1" dirty="0" smtClean="0"/>
              <a:t>).</a:t>
            </a:r>
          </a:p>
        </p:txBody>
      </p:sp>
      <p:sp>
        <p:nvSpPr>
          <p:cNvPr id="2" name="Slide Number Placeholder 1"/>
          <p:cNvSpPr>
            <a:spLocks noGrp="1"/>
          </p:cNvSpPr>
          <p:nvPr>
            <p:ph type="sldNum" sz="quarter" idx="12"/>
          </p:nvPr>
        </p:nvSpPr>
        <p:spPr/>
        <p:txBody>
          <a:bodyPr/>
          <a:lstStyle/>
          <a:p>
            <a:pPr>
              <a:defRPr/>
            </a:pPr>
            <a:fld id="{C4F4650F-BF73-40C6-BDAA-22462C6378F5}" type="slidenum">
              <a:rPr lang="da-DK" smtClean="0"/>
              <a:pPr>
                <a:defRPr/>
              </a:pPr>
              <a:t>5</a:t>
            </a:fld>
            <a:endParaRPr lang="da-DK"/>
          </a:p>
        </p:txBody>
      </p:sp>
      <p:pic>
        <p:nvPicPr>
          <p:cNvPr id="4" name="Picture 3"/>
          <p:cNvPicPr>
            <a:picLocks noChangeAspect="1"/>
          </p:cNvPicPr>
          <p:nvPr/>
        </p:nvPicPr>
        <p:blipFill>
          <a:blip r:embed="rId3"/>
          <a:stretch>
            <a:fillRect/>
          </a:stretch>
        </p:blipFill>
        <p:spPr>
          <a:xfrm>
            <a:off x="5645823" y="1929513"/>
            <a:ext cx="1866472" cy="2593783"/>
          </a:xfrm>
          <a:prstGeom prst="rect">
            <a:avLst/>
          </a:prstGeom>
          <a:ln>
            <a:solidFill>
              <a:schemeClr val="accent1">
                <a:lumMod val="90000"/>
              </a:schemeClr>
            </a:solidFill>
          </a:ln>
        </p:spPr>
      </p:pic>
      <p:sp>
        <p:nvSpPr>
          <p:cNvPr id="5" name="Tijdelijke aanduiding voor inhoud 2"/>
          <p:cNvSpPr txBox="1">
            <a:spLocks/>
          </p:cNvSpPr>
          <p:nvPr/>
        </p:nvSpPr>
        <p:spPr bwMode="auto">
          <a:xfrm>
            <a:off x="395536" y="4947259"/>
            <a:ext cx="7350610" cy="131964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02644" indent="-302644" algn="l" rtl="0" eaLnBrk="0" fontAlgn="base" hangingPunct="0">
              <a:spcBef>
                <a:spcPct val="20000"/>
              </a:spcBef>
              <a:spcAft>
                <a:spcPct val="0"/>
              </a:spcAft>
              <a:buChar char="•"/>
              <a:defRPr sz="1765">
                <a:solidFill>
                  <a:srgbClr val="006699"/>
                </a:solidFill>
                <a:latin typeface="+mn-lt"/>
                <a:ea typeface="+mn-ea"/>
                <a:cs typeface="+mn-cs"/>
              </a:defRPr>
            </a:lvl1pPr>
            <a:lvl2pPr marL="655728" indent="-252203" algn="l" rtl="0" eaLnBrk="0" fontAlgn="base" hangingPunct="0">
              <a:spcBef>
                <a:spcPct val="20000"/>
              </a:spcBef>
              <a:spcAft>
                <a:spcPct val="0"/>
              </a:spcAft>
              <a:buChar char="–"/>
              <a:defRPr sz="1765">
                <a:solidFill>
                  <a:srgbClr val="006699"/>
                </a:solidFill>
                <a:latin typeface="+mn-lt"/>
                <a:ea typeface="+mn-ea"/>
              </a:defRPr>
            </a:lvl2pPr>
            <a:lvl3pPr marL="1008812" indent="-201762" algn="l" rtl="0" eaLnBrk="0" fontAlgn="base" hangingPunct="0">
              <a:spcBef>
                <a:spcPct val="20000"/>
              </a:spcBef>
              <a:spcAft>
                <a:spcPct val="0"/>
              </a:spcAft>
              <a:buChar char="•"/>
              <a:defRPr sz="1765">
                <a:solidFill>
                  <a:srgbClr val="006699"/>
                </a:solidFill>
                <a:latin typeface="+mn-lt"/>
                <a:ea typeface="+mn-ea"/>
              </a:defRPr>
            </a:lvl3pPr>
            <a:lvl4pPr marL="1412337" indent="-201762" algn="l" rtl="0" eaLnBrk="0" fontAlgn="base" hangingPunct="0">
              <a:spcBef>
                <a:spcPct val="20000"/>
              </a:spcBef>
              <a:spcAft>
                <a:spcPct val="0"/>
              </a:spcAft>
              <a:buChar char="–"/>
              <a:defRPr sz="1765">
                <a:solidFill>
                  <a:srgbClr val="006699"/>
                </a:solidFill>
                <a:latin typeface="+mn-lt"/>
                <a:ea typeface="+mn-ea"/>
              </a:defRPr>
            </a:lvl4pPr>
            <a:lvl5pPr marL="1815861" indent="-201762" algn="l" rtl="0" eaLnBrk="0" fontAlgn="base" hangingPunct="0">
              <a:spcBef>
                <a:spcPct val="20000"/>
              </a:spcBef>
              <a:spcAft>
                <a:spcPct val="0"/>
              </a:spcAft>
              <a:buChar char="»"/>
              <a:defRPr sz="1765">
                <a:solidFill>
                  <a:srgbClr val="006699"/>
                </a:solidFill>
                <a:latin typeface="+mn-lt"/>
                <a:ea typeface="+mn-ea"/>
              </a:defRPr>
            </a:lvl5pPr>
            <a:lvl6pPr marL="2219386" indent="-201762" algn="l" rtl="0" fontAlgn="base">
              <a:spcBef>
                <a:spcPct val="20000"/>
              </a:spcBef>
              <a:spcAft>
                <a:spcPct val="0"/>
              </a:spcAft>
              <a:buChar char="»"/>
              <a:defRPr sz="1765">
                <a:solidFill>
                  <a:srgbClr val="006699"/>
                </a:solidFill>
                <a:latin typeface="+mn-lt"/>
                <a:ea typeface="+mn-ea"/>
              </a:defRPr>
            </a:lvl6pPr>
            <a:lvl7pPr marL="2622911" indent="-201762" algn="l" rtl="0" fontAlgn="base">
              <a:spcBef>
                <a:spcPct val="20000"/>
              </a:spcBef>
              <a:spcAft>
                <a:spcPct val="0"/>
              </a:spcAft>
              <a:buChar char="»"/>
              <a:defRPr sz="1765">
                <a:solidFill>
                  <a:srgbClr val="006699"/>
                </a:solidFill>
                <a:latin typeface="+mn-lt"/>
                <a:ea typeface="+mn-ea"/>
              </a:defRPr>
            </a:lvl7pPr>
            <a:lvl8pPr marL="3026435" indent="-201762" algn="l" rtl="0" fontAlgn="base">
              <a:spcBef>
                <a:spcPct val="20000"/>
              </a:spcBef>
              <a:spcAft>
                <a:spcPct val="0"/>
              </a:spcAft>
              <a:buChar char="»"/>
              <a:defRPr sz="1765">
                <a:solidFill>
                  <a:srgbClr val="006699"/>
                </a:solidFill>
                <a:latin typeface="+mn-lt"/>
                <a:ea typeface="+mn-ea"/>
              </a:defRPr>
            </a:lvl8pPr>
            <a:lvl9pPr marL="3429960" indent="-201762" algn="l" rtl="0" fontAlgn="base">
              <a:spcBef>
                <a:spcPct val="20000"/>
              </a:spcBef>
              <a:spcAft>
                <a:spcPct val="0"/>
              </a:spcAft>
              <a:buChar char="»"/>
              <a:defRPr sz="1765">
                <a:solidFill>
                  <a:srgbClr val="006699"/>
                </a:solidFill>
                <a:latin typeface="+mn-lt"/>
                <a:ea typeface="+mn-ea"/>
              </a:defRPr>
            </a:lvl9pPr>
          </a:lstStyle>
          <a:p>
            <a:pPr marL="0" indent="0">
              <a:lnSpc>
                <a:spcPts val="3200"/>
              </a:lnSpc>
              <a:spcAft>
                <a:spcPts val="600"/>
              </a:spcAft>
              <a:buNone/>
            </a:pPr>
            <a:r>
              <a:rPr lang="en-GB" sz="1770" b="1" i="1" dirty="0"/>
              <a:t>One of the challenges the research community is facing is how to fund the management of research data and the required infrastructure.</a:t>
            </a:r>
          </a:p>
        </p:txBody>
      </p:sp>
      <p:sp>
        <p:nvSpPr>
          <p:cNvPr id="6" name="Title 1"/>
          <p:cNvSpPr>
            <a:spLocks noGrp="1"/>
          </p:cNvSpPr>
          <p:nvPr>
            <p:ph type="title"/>
          </p:nvPr>
        </p:nvSpPr>
        <p:spPr>
          <a:xfrm>
            <a:off x="686571" y="795130"/>
            <a:ext cx="7316881" cy="957771"/>
          </a:xfrm>
        </p:spPr>
        <p:txBody>
          <a:bodyPr/>
          <a:lstStyle/>
          <a:p>
            <a:r>
              <a:rPr lang="en-GB" dirty="0" smtClean="0"/>
              <a:t>Why explore Funding RDM &amp; RDI?</a:t>
            </a:r>
            <a:endParaRPr lang="en-GB" dirty="0"/>
          </a:p>
        </p:txBody>
      </p:sp>
    </p:spTree>
    <p:extLst>
      <p:ext uri="{BB962C8B-B14F-4D97-AF65-F5344CB8AC3E}">
        <p14:creationId xmlns:p14="http://schemas.microsoft.com/office/powerpoint/2010/main" val="140869811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7584" y="1916832"/>
            <a:ext cx="7772260" cy="576064"/>
          </a:xfrm>
        </p:spPr>
        <p:txBody>
          <a:bodyPr/>
          <a:lstStyle/>
          <a:p>
            <a:r>
              <a:rPr lang="en-US" sz="2800" dirty="0" smtClean="0"/>
              <a:t>RESEARCH DATA MANAGEMENT</a:t>
            </a:r>
            <a:endParaRPr lang="en-US" sz="2800" dirty="0"/>
          </a:p>
        </p:txBody>
      </p:sp>
      <p:sp>
        <p:nvSpPr>
          <p:cNvPr id="4" name="Slide Number Placeholder 3"/>
          <p:cNvSpPr>
            <a:spLocks noGrp="1"/>
          </p:cNvSpPr>
          <p:nvPr>
            <p:ph type="sldNum" sz="quarter" idx="12"/>
          </p:nvPr>
        </p:nvSpPr>
        <p:spPr/>
        <p:txBody>
          <a:bodyPr/>
          <a:lstStyle/>
          <a:p>
            <a:pPr>
              <a:defRPr/>
            </a:pPr>
            <a:fld id="{BF10CA1C-49F3-4EE1-88A5-C79794D7CFAA}" type="slidenum">
              <a:rPr lang="da-DK" smtClean="0"/>
              <a:pPr>
                <a:defRPr/>
              </a:pPr>
              <a:t>6</a:t>
            </a:fld>
            <a:endParaRPr lang="da-DK"/>
          </a:p>
        </p:txBody>
      </p:sp>
      <p:sp>
        <p:nvSpPr>
          <p:cNvPr id="3" name="TextBox 2"/>
          <p:cNvSpPr txBox="1"/>
          <p:nvPr/>
        </p:nvSpPr>
        <p:spPr>
          <a:xfrm>
            <a:off x="971600" y="2649290"/>
            <a:ext cx="6768752" cy="2246769"/>
          </a:xfrm>
          <a:prstGeom prst="rect">
            <a:avLst/>
          </a:prstGeom>
          <a:noFill/>
        </p:spPr>
        <p:txBody>
          <a:bodyPr wrap="square" rtlCol="0">
            <a:spAutoFit/>
          </a:bodyPr>
          <a:lstStyle/>
          <a:p>
            <a:r>
              <a:rPr lang="en-GB" sz="2800" dirty="0" smtClean="0"/>
              <a:t>is </a:t>
            </a:r>
            <a:r>
              <a:rPr lang="en-GB" sz="2800" dirty="0"/>
              <a:t>defined </a:t>
            </a:r>
            <a:r>
              <a:rPr lang="en-GB" sz="2800" dirty="0" smtClean="0"/>
              <a:t>as the </a:t>
            </a:r>
            <a:r>
              <a:rPr lang="en-GB" sz="2800" dirty="0"/>
              <a:t>process, services and policies </a:t>
            </a:r>
            <a:r>
              <a:rPr lang="en-GB" sz="2800" dirty="0" smtClean="0"/>
              <a:t>covering how the </a:t>
            </a:r>
            <a:r>
              <a:rPr lang="en-GB" sz="2800" dirty="0"/>
              <a:t>data used </a:t>
            </a:r>
            <a:r>
              <a:rPr lang="en-GB" sz="2800" dirty="0" smtClean="0"/>
              <a:t>by, </a:t>
            </a:r>
            <a:r>
              <a:rPr lang="en-GB" sz="2800" dirty="0"/>
              <a:t>or generated </a:t>
            </a:r>
            <a:r>
              <a:rPr lang="en-GB" sz="2800" dirty="0" smtClean="0"/>
              <a:t>from, </a:t>
            </a:r>
            <a:r>
              <a:rPr lang="en-GB" sz="2800" dirty="0"/>
              <a:t>research </a:t>
            </a:r>
            <a:r>
              <a:rPr lang="en-GB" sz="2800" dirty="0" smtClean="0"/>
              <a:t>is organised</a:t>
            </a:r>
            <a:r>
              <a:rPr lang="en-GB" sz="2800" dirty="0"/>
              <a:t>, </a:t>
            </a:r>
            <a:r>
              <a:rPr lang="en-GB" sz="2800" dirty="0" smtClean="0"/>
              <a:t>structured, </a:t>
            </a:r>
            <a:r>
              <a:rPr lang="en-GB" sz="2800" dirty="0"/>
              <a:t>stored, and cared for </a:t>
            </a:r>
            <a:r>
              <a:rPr lang="en-GB" sz="2800" dirty="0" smtClean="0"/>
              <a:t>to ensure </a:t>
            </a:r>
            <a:r>
              <a:rPr lang="en-GB" sz="2800" dirty="0"/>
              <a:t>both its </a:t>
            </a:r>
            <a:r>
              <a:rPr lang="en-GB" sz="2800" dirty="0" smtClean="0"/>
              <a:t>preservation </a:t>
            </a:r>
            <a:r>
              <a:rPr lang="en-GB" sz="2800" dirty="0"/>
              <a:t>and re-use.</a:t>
            </a:r>
          </a:p>
        </p:txBody>
      </p:sp>
    </p:spTree>
    <p:extLst>
      <p:ext uri="{BB962C8B-B14F-4D97-AF65-F5344CB8AC3E}">
        <p14:creationId xmlns:p14="http://schemas.microsoft.com/office/powerpoint/2010/main" val="379948366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395537" y="1017639"/>
            <a:ext cx="7920879" cy="5507705"/>
          </a:xfrm>
        </p:spPr>
        <p:txBody>
          <a:bodyPr/>
          <a:lstStyle/>
          <a:p>
            <a:pPr marL="0" indent="0">
              <a:buNone/>
            </a:pPr>
            <a:r>
              <a:rPr lang="en-US" sz="2800" b="1" dirty="0" smtClean="0"/>
              <a:t>Key conclusions</a:t>
            </a:r>
          </a:p>
          <a:p>
            <a:pPr marL="0" indent="0">
              <a:buNone/>
            </a:pPr>
            <a:endParaRPr lang="en-US" sz="2800" b="1" kern="1200" dirty="0">
              <a:latin typeface="Arial" panose="020B0604020202020204" pitchFamily="34" charset="0"/>
              <a:ea typeface="ＭＳ Ｐゴシック" panose="020B0600070205080204" pitchFamily="34" charset="-128"/>
            </a:endParaRPr>
          </a:p>
          <a:p>
            <a:pPr marL="457200" indent="-457200">
              <a:spcBef>
                <a:spcPts val="0"/>
              </a:spcBef>
              <a:spcAft>
                <a:spcPts val="1700"/>
              </a:spcAft>
              <a:buFont typeface="+mj-lt"/>
              <a:buAutoNum type="arabicPeriod"/>
            </a:pPr>
            <a:r>
              <a:rPr lang="en-GB" sz="2000" dirty="0" smtClean="0"/>
              <a:t>Stakeholders </a:t>
            </a:r>
            <a:r>
              <a:rPr lang="en-GB" sz="2000" dirty="0"/>
              <a:t>are well aware that </a:t>
            </a:r>
            <a:r>
              <a:rPr lang="en-GB" sz="2000" b="1" dirty="0"/>
              <a:t>science and </a:t>
            </a:r>
            <a:r>
              <a:rPr lang="en-GB" sz="2000" b="1" dirty="0" smtClean="0"/>
              <a:t>scholarship increasingly </a:t>
            </a:r>
            <a:r>
              <a:rPr lang="en-GB" sz="2000" b="1" dirty="0"/>
              <a:t>depend on infrastructures </a:t>
            </a:r>
            <a:r>
              <a:rPr lang="en-GB" sz="2000" b="1" dirty="0" smtClean="0"/>
              <a:t>(RDI) supporting sustainable </a:t>
            </a:r>
            <a:r>
              <a:rPr lang="en-GB" sz="2000" b="1" dirty="0"/>
              <a:t>Research Data Management (RDM</a:t>
            </a:r>
            <a:r>
              <a:rPr lang="en-GB" sz="2000" b="1" dirty="0" smtClean="0"/>
              <a:t>)</a:t>
            </a:r>
          </a:p>
          <a:p>
            <a:pPr marL="457200" indent="-457200">
              <a:spcBef>
                <a:spcPts val="0"/>
              </a:spcBef>
              <a:spcAft>
                <a:spcPts val="1700"/>
              </a:spcAft>
              <a:buFont typeface="+mj-lt"/>
              <a:buAutoNum type="arabicPeriod"/>
            </a:pPr>
            <a:endParaRPr lang="en-GB" sz="2000" kern="1200" dirty="0">
              <a:latin typeface="Arial" panose="020B0604020202020204" pitchFamily="34" charset="0"/>
              <a:ea typeface="ＭＳ Ｐゴシック" panose="020B0600070205080204" pitchFamily="34" charset="-128"/>
            </a:endParaRPr>
          </a:p>
          <a:p>
            <a:pPr marL="457200" indent="-457200">
              <a:spcBef>
                <a:spcPts val="0"/>
              </a:spcBef>
              <a:spcAft>
                <a:spcPts val="0"/>
              </a:spcAft>
              <a:buFont typeface="+mj-lt"/>
              <a:buAutoNum type="arabicPeriod"/>
            </a:pPr>
            <a:r>
              <a:rPr lang="en-GB" sz="2000" kern="1200" dirty="0">
                <a:latin typeface="Arial" panose="020B0604020202020204" pitchFamily="34" charset="0"/>
                <a:ea typeface="ＭＳ Ｐゴシック" panose="020B0600070205080204" pitchFamily="34" charset="-128"/>
              </a:rPr>
              <a:t>The funding </a:t>
            </a:r>
            <a:r>
              <a:rPr lang="en-GB" sz="2000" b="1" kern="1200" dirty="0">
                <a:latin typeface="Arial" panose="020B0604020202020204" pitchFamily="34" charset="0"/>
                <a:ea typeface="ＭＳ Ｐゴシック" panose="020B0600070205080204" pitchFamily="34" charset="-128"/>
              </a:rPr>
              <a:t>actors, levels and disciplines are not part of a </a:t>
            </a:r>
            <a:r>
              <a:rPr lang="en-GB" sz="2000" b="1" kern="1200" dirty="0" smtClean="0">
                <a:latin typeface="Arial" panose="020B0604020202020204" pitchFamily="34" charset="0"/>
                <a:ea typeface="ＭＳ Ｐゴシック" panose="020B0600070205080204" pitchFamily="34" charset="-128"/>
              </a:rPr>
              <a:t>coordinated </a:t>
            </a:r>
            <a:r>
              <a:rPr lang="en-GB" sz="2000" b="1" kern="1200" dirty="0">
                <a:latin typeface="Arial" panose="020B0604020202020204" pitchFamily="34" charset="0"/>
                <a:ea typeface="ＭＳ Ｐゴシック" panose="020B0600070205080204" pitchFamily="34" charset="-128"/>
              </a:rPr>
              <a:t>structure!</a:t>
            </a:r>
            <a:r>
              <a:rPr lang="en-GB" sz="2000" kern="1200" dirty="0">
                <a:latin typeface="Arial" panose="020B0604020202020204" pitchFamily="34" charset="0"/>
                <a:ea typeface="ＭＳ Ｐゴシック" panose="020B0600070205080204" pitchFamily="34" charset="-128"/>
              </a:rPr>
              <a:t> </a:t>
            </a:r>
          </a:p>
          <a:p>
            <a:pPr marL="0" indent="0" defTabSz="468000">
              <a:spcBef>
                <a:spcPts val="0"/>
              </a:spcBef>
              <a:spcAft>
                <a:spcPts val="0"/>
              </a:spcAft>
              <a:buNone/>
            </a:pPr>
            <a:r>
              <a:rPr lang="en-GB" sz="2000" kern="1200" dirty="0" smtClean="0">
                <a:latin typeface="Arial" panose="020B0604020202020204" pitchFamily="34" charset="0"/>
                <a:ea typeface="ＭＳ Ｐゴシック" panose="020B0600070205080204" pitchFamily="34" charset="-128"/>
              </a:rPr>
              <a:t>	</a:t>
            </a:r>
          </a:p>
          <a:p>
            <a:pPr marL="0" indent="0" defTabSz="468000">
              <a:spcBef>
                <a:spcPts val="0"/>
              </a:spcBef>
              <a:spcAft>
                <a:spcPts val="0"/>
              </a:spcAft>
              <a:buNone/>
            </a:pPr>
            <a:r>
              <a:rPr lang="en-GB" sz="2000" kern="1200" dirty="0">
                <a:latin typeface="Arial" panose="020B0604020202020204" pitchFamily="34" charset="0"/>
                <a:ea typeface="ＭＳ Ｐゴシック" panose="020B0600070205080204" pitchFamily="34" charset="-128"/>
              </a:rPr>
              <a:t>	</a:t>
            </a:r>
            <a:r>
              <a:rPr lang="en-GB" sz="2000" kern="1200" dirty="0" smtClean="0">
                <a:latin typeface="Arial" panose="020B0604020202020204" pitchFamily="34" charset="0"/>
                <a:ea typeface="ＭＳ Ｐゴシック" panose="020B0600070205080204" pitchFamily="34" charset="-128"/>
              </a:rPr>
              <a:t>Funding of RDI, enabling RDM, comes from </a:t>
            </a:r>
          </a:p>
          <a:p>
            <a:pPr lvl="1" defTabSz="468000">
              <a:spcBef>
                <a:spcPts val="0"/>
              </a:spcBef>
              <a:spcAft>
                <a:spcPts val="0"/>
              </a:spcAft>
            </a:pPr>
            <a:r>
              <a:rPr lang="en-GB" sz="2000" kern="1200" dirty="0" smtClean="0">
                <a:latin typeface="Arial" panose="020B0604020202020204" pitchFamily="34" charset="0"/>
                <a:ea typeface="ＭＳ Ｐゴシック" panose="020B0600070205080204" pitchFamily="34" charset="-128"/>
              </a:rPr>
              <a:t>various sources and institutions</a:t>
            </a:r>
          </a:p>
          <a:p>
            <a:pPr lvl="1" defTabSz="468000">
              <a:spcBef>
                <a:spcPts val="0"/>
              </a:spcBef>
              <a:spcAft>
                <a:spcPts val="0"/>
              </a:spcAft>
            </a:pPr>
            <a:r>
              <a:rPr lang="en-GB" sz="2000" kern="1200" dirty="0">
                <a:latin typeface="Arial" panose="020B0604020202020204" pitchFamily="34" charset="0"/>
                <a:ea typeface="ＭＳ Ｐゴシック" panose="020B0600070205080204" pitchFamily="34" charset="-128"/>
              </a:rPr>
              <a:t>w</a:t>
            </a:r>
            <a:r>
              <a:rPr lang="en-GB" sz="2000" kern="1200" dirty="0" smtClean="0">
                <a:latin typeface="Arial" panose="020B0604020202020204" pitchFamily="34" charset="0"/>
                <a:ea typeface="ＭＳ Ｐゴシック" panose="020B0600070205080204" pitchFamily="34" charset="-128"/>
              </a:rPr>
              <a:t>ith different responsibilities</a:t>
            </a:r>
          </a:p>
          <a:p>
            <a:pPr lvl="1" defTabSz="468000">
              <a:spcBef>
                <a:spcPts val="0"/>
              </a:spcBef>
              <a:spcAft>
                <a:spcPts val="0"/>
              </a:spcAft>
            </a:pPr>
            <a:r>
              <a:rPr lang="en-GB" sz="2000" kern="1200" dirty="0" smtClean="0">
                <a:latin typeface="Arial" panose="020B0604020202020204" pitchFamily="34" charset="0"/>
                <a:ea typeface="ＭＳ Ｐゴシック" panose="020B0600070205080204" pitchFamily="34" charset="-128"/>
              </a:rPr>
              <a:t>at local, national or international level</a:t>
            </a:r>
          </a:p>
          <a:p>
            <a:pPr lvl="1" defTabSz="468000">
              <a:spcBef>
                <a:spcPts val="0"/>
              </a:spcBef>
              <a:spcAft>
                <a:spcPts val="0"/>
              </a:spcAft>
            </a:pPr>
            <a:r>
              <a:rPr lang="en-GB" sz="2000" kern="1200" dirty="0" smtClean="0">
                <a:latin typeface="Arial" panose="020B0604020202020204" pitchFamily="34" charset="0"/>
                <a:ea typeface="ＭＳ Ｐゴシック" panose="020B0600070205080204" pitchFamily="34" charset="-128"/>
              </a:rPr>
              <a:t>often influenced by particular disciplinary dimensions</a:t>
            </a:r>
          </a:p>
        </p:txBody>
      </p:sp>
      <p:sp>
        <p:nvSpPr>
          <p:cNvPr id="2" name="Slide Number Placeholder 1"/>
          <p:cNvSpPr>
            <a:spLocks noGrp="1"/>
          </p:cNvSpPr>
          <p:nvPr>
            <p:ph type="sldNum" sz="quarter" idx="12"/>
          </p:nvPr>
        </p:nvSpPr>
        <p:spPr/>
        <p:txBody>
          <a:bodyPr/>
          <a:lstStyle/>
          <a:p>
            <a:pPr>
              <a:defRPr/>
            </a:pPr>
            <a:fld id="{C4F4650F-BF73-40C6-BDAA-22462C6378F5}" type="slidenum">
              <a:rPr lang="da-DK" smtClean="0"/>
              <a:pPr>
                <a:defRPr/>
              </a:pPr>
              <a:t>7</a:t>
            </a:fld>
            <a:endParaRPr lang="da-DK"/>
          </a:p>
        </p:txBody>
      </p:sp>
    </p:spTree>
    <p:extLst>
      <p:ext uri="{BB962C8B-B14F-4D97-AF65-F5344CB8AC3E}">
        <p14:creationId xmlns:p14="http://schemas.microsoft.com/office/powerpoint/2010/main" val="300856561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395537" y="1017639"/>
            <a:ext cx="7920879" cy="5507705"/>
          </a:xfrm>
        </p:spPr>
        <p:txBody>
          <a:bodyPr/>
          <a:lstStyle/>
          <a:p>
            <a:pPr marL="0" indent="0">
              <a:buNone/>
            </a:pPr>
            <a:r>
              <a:rPr lang="en-US" sz="2800" b="1" dirty="0" smtClean="0"/>
              <a:t>Key conclusions</a:t>
            </a:r>
          </a:p>
          <a:p>
            <a:pPr marL="0" indent="0">
              <a:buNone/>
            </a:pPr>
            <a:endParaRPr lang="en-US" sz="2800" b="1" kern="1200" dirty="0">
              <a:latin typeface="Arial" panose="020B0604020202020204" pitchFamily="34" charset="0"/>
              <a:ea typeface="ＭＳ Ｐゴシック" panose="020B0600070205080204" pitchFamily="34" charset="-128"/>
            </a:endParaRPr>
          </a:p>
          <a:p>
            <a:pPr marL="457200" indent="-457200">
              <a:spcBef>
                <a:spcPts val="0"/>
              </a:spcBef>
              <a:spcAft>
                <a:spcPts val="0"/>
              </a:spcAft>
              <a:buFont typeface="+mj-lt"/>
              <a:buAutoNum type="arabicPeriod" startAt="3"/>
            </a:pPr>
            <a:r>
              <a:rPr lang="en-GB" sz="2000" dirty="0" smtClean="0"/>
              <a:t>Consequence of uncoordinated funding: RDI providers have </a:t>
            </a:r>
            <a:r>
              <a:rPr lang="en-GB" sz="2000" b="1" dirty="0" smtClean="0"/>
              <a:t>different perspectives on their roles and responsibilities</a:t>
            </a:r>
            <a:r>
              <a:rPr lang="en-GB" sz="2000" dirty="0" smtClean="0"/>
              <a:t>, which is a </a:t>
            </a:r>
            <a:r>
              <a:rPr lang="en-GB" sz="2000" b="1" dirty="0" smtClean="0"/>
              <a:t>hindrance for effective coordination</a:t>
            </a:r>
            <a:r>
              <a:rPr lang="en-GB" sz="2000" dirty="0" smtClean="0"/>
              <a:t>   </a:t>
            </a:r>
          </a:p>
          <a:p>
            <a:pPr marL="353084" lvl="1" indent="0" defTabSz="504000">
              <a:spcBef>
                <a:spcPts val="0"/>
              </a:spcBef>
              <a:spcAft>
                <a:spcPts val="0"/>
              </a:spcAft>
              <a:buNone/>
            </a:pPr>
            <a:endParaRPr lang="en-GB" sz="2000" kern="1200" dirty="0" smtClean="0">
              <a:latin typeface="Arial" panose="020B0604020202020204" pitchFamily="34" charset="0"/>
              <a:ea typeface="ＭＳ Ｐゴシック" panose="020B0600070205080204" pitchFamily="34" charset="-128"/>
              <a:cs typeface="+mn-cs"/>
            </a:endParaRPr>
          </a:p>
          <a:p>
            <a:pPr marL="353084" lvl="1" indent="0" defTabSz="504000">
              <a:spcBef>
                <a:spcPts val="0"/>
              </a:spcBef>
              <a:spcAft>
                <a:spcPts val="0"/>
              </a:spcAft>
              <a:buNone/>
            </a:pPr>
            <a:r>
              <a:rPr lang="en-GB" sz="2000" kern="1200" dirty="0">
                <a:latin typeface="Arial" panose="020B0604020202020204" pitchFamily="34" charset="0"/>
                <a:ea typeface="ＭＳ Ｐゴシック" panose="020B0600070205080204" pitchFamily="34" charset="-128"/>
                <a:cs typeface="+mn-cs"/>
              </a:rPr>
              <a:t>	</a:t>
            </a:r>
            <a:r>
              <a:rPr lang="en-GB" sz="2000" kern="1200" dirty="0" smtClean="0">
                <a:latin typeface="Arial" panose="020B0604020202020204" pitchFamily="34" charset="0"/>
                <a:ea typeface="ＭＳ Ｐゴシック" panose="020B0600070205080204" pitchFamily="34" charset="-128"/>
                <a:cs typeface="+mn-cs"/>
              </a:rPr>
              <a:t>RFOs </a:t>
            </a:r>
            <a:r>
              <a:rPr lang="en-GB" sz="2000" kern="1200" dirty="0">
                <a:latin typeface="Arial" panose="020B0604020202020204" pitchFamily="34" charset="0"/>
                <a:ea typeface="ＭＳ Ｐゴシック" panose="020B0600070205080204" pitchFamily="34" charset="-128"/>
                <a:cs typeface="+mn-cs"/>
              </a:rPr>
              <a:t>and RPOs fund RDI providers to realise an infrastructure </a:t>
            </a:r>
            <a:r>
              <a:rPr lang="en-GB" sz="2000" kern="1200" dirty="0" smtClean="0">
                <a:latin typeface="Arial" panose="020B0604020202020204" pitchFamily="34" charset="0"/>
                <a:ea typeface="ＭＳ Ｐゴシック" panose="020B0600070205080204" pitchFamily="34" charset="-128"/>
                <a:cs typeface="+mn-cs"/>
              </a:rPr>
              <a:t>	that </a:t>
            </a:r>
            <a:r>
              <a:rPr lang="en-GB" sz="2000" kern="1200" dirty="0">
                <a:latin typeface="Arial" panose="020B0604020202020204" pitchFamily="34" charset="0"/>
                <a:ea typeface="ＭＳ Ｐゴシック" panose="020B0600070205080204" pitchFamily="34" charset="-128"/>
                <a:cs typeface="+mn-cs"/>
              </a:rPr>
              <a:t>enables RDM, but</a:t>
            </a:r>
          </a:p>
          <a:p>
            <a:pPr lvl="1" defTabSz="468000">
              <a:spcBef>
                <a:spcPts val="0"/>
              </a:spcBef>
              <a:spcAft>
                <a:spcPts val="0"/>
              </a:spcAft>
            </a:pPr>
            <a:r>
              <a:rPr lang="en-GB" sz="2000" kern="1200" dirty="0">
                <a:latin typeface="Arial" panose="020B0604020202020204" pitchFamily="34" charset="0"/>
                <a:ea typeface="ＭＳ Ｐゴシック" panose="020B0600070205080204" pitchFamily="34" charset="-128"/>
                <a:cs typeface="+mn-cs"/>
              </a:rPr>
              <a:t>RFOs have no common view on who should be responsible for sustainable funding of RDI</a:t>
            </a:r>
          </a:p>
          <a:p>
            <a:pPr lvl="1" defTabSz="468000">
              <a:spcBef>
                <a:spcPts val="0"/>
              </a:spcBef>
              <a:spcAft>
                <a:spcPts val="0"/>
              </a:spcAft>
            </a:pPr>
            <a:r>
              <a:rPr lang="en-GB" sz="2000" kern="1200" dirty="0">
                <a:latin typeface="Arial" panose="020B0604020202020204" pitchFamily="34" charset="0"/>
                <a:ea typeface="ＭＳ Ｐゴシック" panose="020B0600070205080204" pitchFamily="34" charset="-128"/>
                <a:cs typeface="+mn-cs"/>
              </a:rPr>
              <a:t>RPO-funded RDI providers tend to service the their own (funding) organisation</a:t>
            </a:r>
          </a:p>
          <a:p>
            <a:pPr lvl="1" defTabSz="468000">
              <a:spcBef>
                <a:spcPts val="0"/>
              </a:spcBef>
              <a:spcAft>
                <a:spcPts val="0"/>
              </a:spcAft>
            </a:pPr>
            <a:endParaRPr lang="en-GB" sz="2000" kern="1200" dirty="0">
              <a:latin typeface="Arial" panose="020B0604020202020204" pitchFamily="34" charset="0"/>
              <a:ea typeface="ＭＳ Ｐゴシック" panose="020B0600070205080204" pitchFamily="34" charset="-128"/>
              <a:cs typeface="+mn-cs"/>
            </a:endParaRPr>
          </a:p>
          <a:p>
            <a:pPr marL="353084" lvl="1" indent="0" defTabSz="468000">
              <a:spcBef>
                <a:spcPts val="0"/>
              </a:spcBef>
              <a:spcAft>
                <a:spcPts val="0"/>
              </a:spcAft>
              <a:buNone/>
            </a:pPr>
            <a:r>
              <a:rPr lang="en-GB" sz="2000" kern="1200" dirty="0" smtClean="0">
                <a:latin typeface="Arial" panose="020B0604020202020204" pitchFamily="34" charset="0"/>
                <a:ea typeface="ＭＳ Ｐゴシック" panose="020B0600070205080204" pitchFamily="34" charset="-128"/>
                <a:cs typeface="+mn-cs"/>
              </a:rPr>
              <a:t>	The </a:t>
            </a:r>
            <a:r>
              <a:rPr lang="en-GB" sz="2000" kern="1200" dirty="0">
                <a:latin typeface="Arial" panose="020B0604020202020204" pitchFamily="34" charset="0"/>
                <a:ea typeface="ＭＳ Ｐゴシック" panose="020B0600070205080204" pitchFamily="34" charset="-128"/>
                <a:cs typeface="+mn-cs"/>
              </a:rPr>
              <a:t>resulting RDM services represent (too) many flavours: </a:t>
            </a:r>
          </a:p>
          <a:p>
            <a:pPr marL="695984" lvl="1" indent="-342900" defTabSz="468000">
              <a:spcBef>
                <a:spcPts val="0"/>
              </a:spcBef>
              <a:spcAft>
                <a:spcPts val="0"/>
              </a:spcAft>
            </a:pPr>
            <a:r>
              <a:rPr lang="en-GB" sz="2000" kern="1200" dirty="0">
                <a:latin typeface="Arial" panose="020B0604020202020204" pitchFamily="34" charset="0"/>
                <a:ea typeface="ＭＳ Ｐゴシック" panose="020B0600070205080204" pitchFamily="34" charset="-128"/>
                <a:cs typeface="+mn-cs"/>
              </a:rPr>
              <a:t>local, national, international and discipline specific</a:t>
            </a:r>
          </a:p>
          <a:p>
            <a:pPr marL="695984" lvl="1" indent="-342900" defTabSz="468000">
              <a:spcBef>
                <a:spcPts val="0"/>
              </a:spcBef>
              <a:spcAft>
                <a:spcPts val="0"/>
              </a:spcAft>
            </a:pPr>
            <a:r>
              <a:rPr lang="en-GB" sz="2000" kern="1200" dirty="0">
                <a:latin typeface="Arial" panose="020B0604020202020204" pitchFamily="34" charset="0"/>
                <a:ea typeface="ＭＳ Ｐゴシック" panose="020B0600070205080204" pitchFamily="34" charset="-128"/>
                <a:cs typeface="+mn-cs"/>
              </a:rPr>
              <a:t>with different or overlapping beneficiaries </a:t>
            </a:r>
          </a:p>
          <a:p>
            <a:pPr lvl="1">
              <a:spcBef>
                <a:spcPts val="0"/>
              </a:spcBef>
              <a:spcAft>
                <a:spcPts val="0"/>
              </a:spcAft>
            </a:pPr>
            <a:endParaRPr lang="en-GB" sz="2000" kern="1200" dirty="0" smtClean="0">
              <a:latin typeface="Arial" panose="020B0604020202020204" pitchFamily="34" charset="0"/>
              <a:ea typeface="ＭＳ Ｐゴシック" panose="020B0600070205080204" pitchFamily="34" charset="-128"/>
            </a:endParaRPr>
          </a:p>
          <a:p>
            <a:pPr lvl="1">
              <a:spcBef>
                <a:spcPts val="0"/>
              </a:spcBef>
              <a:spcAft>
                <a:spcPts val="0"/>
              </a:spcAft>
            </a:pPr>
            <a:endParaRPr lang="en-GB" sz="2000" kern="1200" dirty="0">
              <a:latin typeface="Arial" panose="020B0604020202020204" pitchFamily="34" charset="0"/>
              <a:ea typeface="ＭＳ Ｐゴシック" panose="020B0600070205080204" pitchFamily="34" charset="-128"/>
            </a:endParaRPr>
          </a:p>
        </p:txBody>
      </p:sp>
      <p:sp>
        <p:nvSpPr>
          <p:cNvPr id="2" name="Slide Number Placeholder 1"/>
          <p:cNvSpPr>
            <a:spLocks noGrp="1"/>
          </p:cNvSpPr>
          <p:nvPr>
            <p:ph type="sldNum" sz="quarter" idx="12"/>
          </p:nvPr>
        </p:nvSpPr>
        <p:spPr/>
        <p:txBody>
          <a:bodyPr/>
          <a:lstStyle/>
          <a:p>
            <a:pPr>
              <a:defRPr/>
            </a:pPr>
            <a:fld id="{C4F4650F-BF73-40C6-BDAA-22462C6378F5}" type="slidenum">
              <a:rPr lang="da-DK" smtClean="0"/>
              <a:pPr>
                <a:defRPr/>
              </a:pPr>
              <a:t>8</a:t>
            </a:fld>
            <a:endParaRPr lang="da-DK"/>
          </a:p>
        </p:txBody>
      </p:sp>
    </p:spTree>
    <p:extLst>
      <p:ext uri="{BB962C8B-B14F-4D97-AF65-F5344CB8AC3E}">
        <p14:creationId xmlns:p14="http://schemas.microsoft.com/office/powerpoint/2010/main" val="358914390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395537" y="1017639"/>
            <a:ext cx="7920879" cy="5507705"/>
          </a:xfrm>
        </p:spPr>
        <p:txBody>
          <a:bodyPr/>
          <a:lstStyle/>
          <a:p>
            <a:pPr marL="0" indent="0">
              <a:buNone/>
            </a:pPr>
            <a:r>
              <a:rPr lang="en-US" sz="2800" b="1" dirty="0" smtClean="0"/>
              <a:t>Key conclusions</a:t>
            </a:r>
          </a:p>
          <a:p>
            <a:pPr marL="0" indent="0">
              <a:buNone/>
            </a:pPr>
            <a:endParaRPr lang="en-US" sz="2800" b="1" kern="1200" dirty="0">
              <a:latin typeface="Arial" panose="020B0604020202020204" pitchFamily="34" charset="0"/>
              <a:ea typeface="ＭＳ Ｐゴシック" panose="020B0600070205080204" pitchFamily="34" charset="-128"/>
            </a:endParaRPr>
          </a:p>
          <a:p>
            <a:pPr marL="457200" indent="-457200">
              <a:spcBef>
                <a:spcPts val="0"/>
              </a:spcBef>
              <a:spcAft>
                <a:spcPts val="0"/>
              </a:spcAft>
              <a:buFont typeface="+mj-lt"/>
              <a:buAutoNum type="arabicPeriod" startAt="4"/>
            </a:pPr>
            <a:r>
              <a:rPr lang="en-GB" sz="2000" dirty="0" smtClean="0"/>
              <a:t>Specifics for </a:t>
            </a:r>
            <a:r>
              <a:rPr lang="en-GB" sz="2000" b="1" dirty="0" smtClean="0"/>
              <a:t>RDM and</a:t>
            </a:r>
            <a:r>
              <a:rPr lang="en-GB" sz="2000" dirty="0" smtClean="0"/>
              <a:t> budget scope for required </a:t>
            </a:r>
            <a:r>
              <a:rPr lang="en-GB" sz="2000" b="1" dirty="0" smtClean="0"/>
              <a:t>RDI are usually not clearly defined as part of standard research funding</a:t>
            </a:r>
            <a:r>
              <a:rPr lang="en-GB" sz="2000" dirty="0" smtClean="0"/>
              <a:t>. </a:t>
            </a:r>
          </a:p>
          <a:p>
            <a:pPr marL="457200" indent="-457200" defTabSz="468000">
              <a:spcBef>
                <a:spcPts val="0"/>
              </a:spcBef>
              <a:spcAft>
                <a:spcPts val="0"/>
              </a:spcAft>
              <a:buFont typeface="+mj-lt"/>
              <a:buAutoNum type="arabicPeriod" startAt="4"/>
            </a:pPr>
            <a:endParaRPr lang="en-GB" sz="2000" dirty="0">
              <a:cs typeface="+mn-cs"/>
            </a:endParaRPr>
          </a:p>
          <a:p>
            <a:pPr marL="0" indent="0" defTabSz="468000">
              <a:spcBef>
                <a:spcPts val="0"/>
              </a:spcBef>
              <a:spcAft>
                <a:spcPts val="0"/>
              </a:spcAft>
              <a:buNone/>
            </a:pPr>
            <a:r>
              <a:rPr lang="en-GB" sz="2000" dirty="0" smtClean="0"/>
              <a:t>	</a:t>
            </a:r>
            <a:r>
              <a:rPr lang="en-GB" sz="2000" dirty="0" smtClean="0">
                <a:cs typeface="+mn-cs"/>
              </a:rPr>
              <a:t>Let alone that specific RDM requirements at different phases in 	research </a:t>
            </a:r>
            <a:r>
              <a:rPr lang="en-GB" sz="2000" dirty="0"/>
              <a:t>p</a:t>
            </a:r>
            <a:r>
              <a:rPr lang="en-GB" sz="2000" dirty="0" smtClean="0">
                <a:cs typeface="+mn-cs"/>
              </a:rPr>
              <a:t>rocess/data life cycle are recognised</a:t>
            </a:r>
            <a:endParaRPr lang="en-GB" sz="2000" dirty="0">
              <a:cs typeface="+mn-cs"/>
            </a:endParaRPr>
          </a:p>
          <a:p>
            <a:pPr marL="457200" indent="-457200" defTabSz="468000">
              <a:spcBef>
                <a:spcPts val="0"/>
              </a:spcBef>
              <a:spcAft>
                <a:spcPts val="0"/>
              </a:spcAft>
              <a:buFont typeface="+mj-lt"/>
              <a:buAutoNum type="arabicPeriod" startAt="4"/>
            </a:pPr>
            <a:endParaRPr lang="en-GB" sz="2000" dirty="0" smtClean="0"/>
          </a:p>
          <a:p>
            <a:pPr marL="457200" indent="-457200" defTabSz="468000">
              <a:spcBef>
                <a:spcPts val="0"/>
              </a:spcBef>
              <a:spcAft>
                <a:spcPts val="0"/>
              </a:spcAft>
              <a:buFont typeface="+mj-lt"/>
              <a:buAutoNum type="arabicPeriod" startAt="4"/>
            </a:pPr>
            <a:endParaRPr lang="en-GB" sz="2000" dirty="0"/>
          </a:p>
          <a:p>
            <a:pPr marL="457200" indent="-457200">
              <a:spcBef>
                <a:spcPts val="0"/>
              </a:spcBef>
              <a:spcAft>
                <a:spcPts val="0"/>
              </a:spcAft>
              <a:buFont typeface="+mj-lt"/>
              <a:buAutoNum type="arabicPeriod" startAt="5"/>
            </a:pPr>
            <a:r>
              <a:rPr lang="en-GB" sz="2000" dirty="0" smtClean="0"/>
              <a:t>It has been known for a long time: </a:t>
            </a:r>
            <a:r>
              <a:rPr lang="en-GB" sz="2000" b="1" dirty="0" smtClean="0"/>
              <a:t>costs and funding for RDM/RDI need to be better defined and coordinated</a:t>
            </a:r>
          </a:p>
          <a:p>
            <a:pPr marL="457200" indent="-457200">
              <a:spcBef>
                <a:spcPts val="0"/>
              </a:spcBef>
              <a:spcAft>
                <a:spcPts val="0"/>
              </a:spcAft>
              <a:buFont typeface="+mj-lt"/>
              <a:buAutoNum type="arabicPeriod" startAt="5"/>
            </a:pPr>
            <a:endParaRPr lang="en-GB" sz="2000" dirty="0"/>
          </a:p>
          <a:p>
            <a:pPr marL="0" indent="0" defTabSz="468000">
              <a:spcBef>
                <a:spcPts val="0"/>
              </a:spcBef>
              <a:spcAft>
                <a:spcPts val="0"/>
              </a:spcAft>
              <a:buNone/>
            </a:pPr>
            <a:r>
              <a:rPr lang="en-GB" sz="2000" dirty="0" smtClean="0"/>
              <a:t>	The KE &amp; SE </a:t>
            </a:r>
            <a:r>
              <a:rPr lang="en-GB" sz="2000" dirty="0"/>
              <a:t>survey </a:t>
            </a:r>
            <a:r>
              <a:rPr lang="en-GB" sz="2000" dirty="0" smtClean="0"/>
              <a:t>flags </a:t>
            </a:r>
            <a:r>
              <a:rPr lang="en-GB" sz="2000" dirty="0"/>
              <a:t>that </a:t>
            </a:r>
            <a:r>
              <a:rPr lang="en-GB" sz="2000" dirty="0" smtClean="0"/>
              <a:t>the problem persists!</a:t>
            </a:r>
            <a:endParaRPr lang="en-GB" sz="2000" kern="1200" dirty="0">
              <a:latin typeface="Arial" panose="020B0604020202020204" pitchFamily="34" charset="0"/>
              <a:ea typeface="ＭＳ Ｐゴシック" panose="020B0600070205080204" pitchFamily="34" charset="-128"/>
            </a:endParaRPr>
          </a:p>
        </p:txBody>
      </p:sp>
      <p:sp>
        <p:nvSpPr>
          <p:cNvPr id="2" name="Slide Number Placeholder 1"/>
          <p:cNvSpPr>
            <a:spLocks noGrp="1"/>
          </p:cNvSpPr>
          <p:nvPr>
            <p:ph type="sldNum" sz="quarter" idx="12"/>
          </p:nvPr>
        </p:nvSpPr>
        <p:spPr/>
        <p:txBody>
          <a:bodyPr/>
          <a:lstStyle/>
          <a:p>
            <a:pPr>
              <a:defRPr/>
            </a:pPr>
            <a:fld id="{C4F4650F-BF73-40C6-BDAA-22462C6378F5}" type="slidenum">
              <a:rPr lang="da-DK" smtClean="0"/>
              <a:pPr>
                <a:defRPr/>
              </a:pPr>
              <a:t>9</a:t>
            </a:fld>
            <a:endParaRPr lang="da-DK"/>
          </a:p>
        </p:txBody>
      </p:sp>
    </p:spTree>
    <p:extLst>
      <p:ext uri="{BB962C8B-B14F-4D97-AF65-F5344CB8AC3E}">
        <p14:creationId xmlns:p14="http://schemas.microsoft.com/office/powerpoint/2010/main" val="1425742277"/>
      </p:ext>
    </p:extLst>
  </p:cSld>
  <p:clrMapOvr>
    <a:masterClrMapping/>
  </p:clrMapOvr>
  <p:timing>
    <p:tnLst>
      <p:par>
        <p:cTn id="1" dur="indefinite" restart="never" nodeType="tmRoot"/>
      </p:par>
    </p:tnLst>
  </p:timing>
</p:sld>
</file>

<file path=ppt/theme/theme1.xml><?xml version="1.0" encoding="utf-8"?>
<a:theme xmlns:a="http://schemas.openxmlformats.org/drawingml/2006/main" name="1_Aangepast ontwerp">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
      </a:majorFont>
      <a:minorFont>
        <a:latin typeface="Arial"/>
        <a:ea typeface="ＭＳ Ｐゴシック"/>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a-DK" altLang="nl-NL" sz="2400" b="1" i="1" u="none" strike="noStrike" cap="none" normalizeH="0" baseline="0" smtClean="0">
            <a:ln>
              <a:noFill/>
            </a:ln>
            <a:solidFill>
              <a:schemeClr val="tx1"/>
            </a:solidFill>
            <a:effectLst/>
            <a:latin typeface="Arial" pitchFamily="34" charset="0"/>
            <a:ea typeface="ＭＳ Ｐゴシック"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a-DK" altLang="nl-NL" sz="2400" b="1" i="1" u="none" strike="noStrike" cap="none" normalizeH="0" baseline="0" smtClean="0">
            <a:ln>
              <a:noFill/>
            </a:ln>
            <a:solidFill>
              <a:schemeClr val="tx1"/>
            </a:solidFill>
            <a:effectLst/>
            <a:latin typeface="Arial" pitchFamily="34" charset="0"/>
            <a:ea typeface="ＭＳ Ｐゴシック" pitchFamily="34"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
      </a:majorFont>
      <a:minorFont>
        <a:latin typeface="Arial"/>
        <a:ea typeface="ＭＳ Ｐゴシック"/>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a-DK" altLang="nl-NL" sz="2400" b="1" i="1" u="none" strike="noStrike" cap="none" normalizeH="0" baseline="0" smtClean="0">
            <a:ln>
              <a:noFill/>
            </a:ln>
            <a:solidFill>
              <a:schemeClr val="tx1"/>
            </a:solidFill>
            <a:effectLst/>
            <a:latin typeface="Arial" pitchFamily="34" charset="0"/>
            <a:ea typeface="ＭＳ Ｐゴシック"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a-DK" altLang="nl-NL" sz="2400" b="1" i="1" u="none" strike="noStrike" cap="none" normalizeH="0" baseline="0" smtClean="0">
            <a:ln>
              <a:noFill/>
            </a:ln>
            <a:solidFill>
              <a:schemeClr val="tx1"/>
            </a:solidFill>
            <a:effectLst/>
            <a:latin typeface="Arial" pitchFamily="34" charset="0"/>
            <a:ea typeface="ＭＳ Ｐゴシック" pitchFamily="34"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ＭＳ Ｐゴシック"/>
      </a:majorFont>
      <a:minorFont>
        <a:latin typeface="Arial"/>
        <a:ea typeface="ＭＳ Ｐゴシック"/>
        <a:cs typeface="ＭＳ Ｐゴシック"/>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a-DK" sz="2400" b="1" i="1" u="none" strike="noStrike" cap="none" normalizeH="0" baseline="0">
            <a:ln>
              <a:noFill/>
            </a:ln>
            <a:solidFill>
              <a:schemeClr val="tx1"/>
            </a:solidFill>
            <a:effectLst/>
            <a:latin typeface="Arial" pitchFamily="-108" charset="0"/>
            <a:ea typeface="ＭＳ Ｐゴシック" pitchFamily="-108" charset="-128"/>
            <a:cs typeface="ＭＳ Ｐゴシック" pitchFamily="-108"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a-DK" sz="2400" b="1" i="1" u="none" strike="noStrike" cap="none" normalizeH="0" baseline="0">
            <a:ln>
              <a:noFill/>
            </a:ln>
            <a:solidFill>
              <a:schemeClr val="tx1"/>
            </a:solidFill>
            <a:effectLst/>
            <a:latin typeface="Arial" pitchFamily="-108" charset="0"/>
            <a:ea typeface="ＭＳ Ｐゴシック" pitchFamily="-108" charset="-128"/>
            <a:cs typeface="ＭＳ Ｐゴシック" pitchFamily="-108"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5F24168860F5BB4FAF395209C8BB13B6" ma:contentTypeVersion="2" ma:contentTypeDescription="Create a new document." ma:contentTypeScope="" ma:versionID="53c97d1def341f1bd22a26fe8128c726">
  <xsd:schema xmlns:xsd="http://www.w3.org/2001/XMLSchema" xmlns:xs="http://www.w3.org/2001/XMLSchema" xmlns:p="http://schemas.microsoft.com/office/2006/metadata/properties" targetNamespace="http://schemas.microsoft.com/office/2006/metadata/properties" ma:root="true" ma:fieldsID="3d05a870967add45f56e0bcb845bf55d">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SharedContentType xmlns="Microsoft.SharePoint.Taxonomy.ContentTypeSync" SourceId="79c6cfb5-50bc-4fca-81ee-f60fcea9a646" ContentTypeId="0x0101" PreviousValue="false"/>
</file>

<file path=customXml/itemProps1.xml><?xml version="1.0" encoding="utf-8"?>
<ds:datastoreItem xmlns:ds="http://schemas.openxmlformats.org/officeDocument/2006/customXml" ds:itemID="{56F06455-9A96-424C-9569-126AAA24A3E4}">
  <ds:schemaRefs>
    <ds:schemaRef ds:uri="http://schemas.microsoft.com/sharepoint/v3/contenttype/forms"/>
  </ds:schemaRefs>
</ds:datastoreItem>
</file>

<file path=customXml/itemProps2.xml><?xml version="1.0" encoding="utf-8"?>
<ds:datastoreItem xmlns:ds="http://schemas.openxmlformats.org/officeDocument/2006/customXml" ds:itemID="{AFD21088-600F-409E-A9D1-E6573E051C9A}">
  <ds:schemaRefs>
    <ds:schemaRef ds:uri="http://schemas.microsoft.com/office/2006/metadata/properties"/>
    <ds:schemaRef ds:uri="http://www.w3.org/XML/1998/namespace"/>
    <ds:schemaRef ds:uri="http://purl.org/dc/terms/"/>
    <ds:schemaRef ds:uri="http://schemas.openxmlformats.org/package/2006/metadata/core-properties"/>
    <ds:schemaRef ds:uri="http://schemas.microsoft.com/office/2006/documentManagement/types"/>
    <ds:schemaRef ds:uri="http://purl.org/dc/elements/1.1/"/>
    <ds:schemaRef ds:uri="http://schemas.microsoft.com/office/infopath/2007/PartnerControls"/>
    <ds:schemaRef ds:uri="http://purl.org/dc/dcmitype/"/>
  </ds:schemaRefs>
</ds:datastoreItem>
</file>

<file path=customXml/itemProps3.xml><?xml version="1.0" encoding="utf-8"?>
<ds:datastoreItem xmlns:ds="http://schemas.openxmlformats.org/officeDocument/2006/customXml" ds:itemID="{1473310B-347D-4EBB-956C-8C50EB7B6B7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4.xml><?xml version="1.0" encoding="utf-8"?>
<ds:datastoreItem xmlns:ds="http://schemas.openxmlformats.org/officeDocument/2006/customXml" ds:itemID="{B3F666CF-BF53-445B-8702-306A665EEBE9}">
  <ds:schemaRefs>
    <ds:schemaRef ds:uri="Microsoft.SharePoint.Taxonomy.ContentTypeSync"/>
  </ds:schemaRefs>
</ds:datastoreItem>
</file>

<file path=docProps/app.xml><?xml version="1.0" encoding="utf-8"?>
<Properties xmlns="http://schemas.openxmlformats.org/officeDocument/2006/extended-properties" xmlns:vt="http://schemas.openxmlformats.org/officeDocument/2006/docPropsVTypes">
  <TotalTime>5512</TotalTime>
  <Words>2126</Words>
  <Application>Microsoft Office PowerPoint</Application>
  <PresentationFormat>On-screen Show (4:3)</PresentationFormat>
  <Paragraphs>362</Paragraphs>
  <Slides>18</Slides>
  <Notes>17</Notes>
  <HiddenSlides>0</HiddenSlides>
  <MMClips>0</MMClips>
  <ScaleCrop>false</ScaleCrop>
  <HeadingPairs>
    <vt:vector size="6" baseType="variant">
      <vt:variant>
        <vt:lpstr>Fonts Used</vt:lpstr>
      </vt:variant>
      <vt:variant>
        <vt:i4>5</vt:i4>
      </vt:variant>
      <vt:variant>
        <vt:lpstr>Theme</vt:lpstr>
      </vt:variant>
      <vt:variant>
        <vt:i4>4</vt:i4>
      </vt:variant>
      <vt:variant>
        <vt:lpstr>Slide Titles</vt:lpstr>
      </vt:variant>
      <vt:variant>
        <vt:i4>18</vt:i4>
      </vt:variant>
    </vt:vector>
  </HeadingPairs>
  <TitlesOfParts>
    <vt:vector size="27" baseType="lpstr">
      <vt:lpstr>MS PGothic</vt:lpstr>
      <vt:lpstr>Arial</vt:lpstr>
      <vt:lpstr>Calibri</vt:lpstr>
      <vt:lpstr>Times New Roman</vt:lpstr>
      <vt:lpstr>Wingdings</vt:lpstr>
      <vt:lpstr>1_Aangepast ontwerp</vt:lpstr>
      <vt:lpstr>Blank Presentation</vt:lpstr>
      <vt:lpstr>1_Blank Presentation</vt:lpstr>
      <vt:lpstr>2_Blank Presentation</vt:lpstr>
      <vt:lpstr>Funding Research Data Management  and related Infrastructures   Knowledge Exchange &amp; Science Europe</vt:lpstr>
      <vt:lpstr>Science Europe and Knowledge Exchange</vt:lpstr>
      <vt:lpstr>PowerPoint Presentation</vt:lpstr>
      <vt:lpstr>PowerPoint Presentation</vt:lpstr>
      <vt:lpstr>Why explore Funding RDM &amp; RDI?</vt:lpstr>
      <vt:lpstr>RESEARCH DATA MANAGEMENT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To solve a problem, cut it in pieces </vt:lpstr>
      <vt:lpstr>To solve a problem, cut it in pieces </vt:lpstr>
      <vt:lpstr>Easily said by KE, what will they do ?</vt:lpstr>
      <vt:lpstr>Big Data at risk?</vt:lpstr>
      <vt:lpstr>Find the full report at: http://goo.gl/dqt5z5</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Leo</dc:creator>
  <cp:lastModifiedBy>Bas Cordewener</cp:lastModifiedBy>
  <cp:revision>316</cp:revision>
  <dcterms:created xsi:type="dcterms:W3CDTF">2014-03-03T09:51:31Z</dcterms:created>
  <dcterms:modified xsi:type="dcterms:W3CDTF">2016-10-06T08:36:42Z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0x0101005F24168860F5BB4FAF395209C8BB13B6</vt:lpwstr>
  </property>
  <property fmtid="{D5CDD505-2E9C-101B-9397-08002B2CF9AE}" pid="3" name="IsMyDocuments">
    <vt:bool>true</vt:bool>
  </property>
</Properties>
</file>