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6" r:id="rId2"/>
    <p:sldId id="270" r:id="rId3"/>
    <p:sldId id="272" r:id="rId4"/>
    <p:sldId id="275" r:id="rId5"/>
    <p:sldId id="288" r:id="rId6"/>
    <p:sldId id="283" r:id="rId7"/>
    <p:sldId id="285" r:id="rId8"/>
    <p:sldId id="287" r:id="rId9"/>
    <p:sldId id="286" r:id="rId1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50AAE6"/>
    <a:srgbClr val="5A6EB4"/>
    <a:srgbClr val="A00078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0" autoAdjust="0"/>
    <p:restoredTop sz="91212" autoAdjust="0"/>
  </p:normalViewPr>
  <p:slideViewPr>
    <p:cSldViewPr showGuides="1">
      <p:cViewPr varScale="1">
        <p:scale>
          <a:sx n="159" d="100"/>
          <a:sy n="159" d="100"/>
        </p:scale>
        <p:origin x="177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7" d="100"/>
          <a:sy n="47" d="100"/>
        </p:scale>
        <p:origin x="-22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800"/>
              <a:t>KIT – University of the State of Baden-Wuerttemberg and </a:t>
            </a:r>
            <a:br>
              <a:rPr lang="en-US" sz="800"/>
            </a:br>
            <a:r>
              <a:rPr lang="en-US" sz="800"/>
              <a:t>National Laboratory of the Helmholtz Association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7397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noProof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 noProof="0" smtClean="0"/>
              <a:t>Prof. Dr. Max Mustermann | </a:t>
            </a:r>
            <a:br>
              <a:rPr lang="en-GB" noProof="0" smtClean="0"/>
            </a:br>
            <a:r>
              <a:rPr lang="en-GB" noProof="0" smtClean="0"/>
              <a:t>Name of Faculty</a:t>
            </a:r>
            <a:endParaRPr lang="en-GB" noProof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B5DBA3-DFF6-4CFC-93DE-3F08A0E43ADF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322816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2085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dirty="0" smtClean="0"/>
          </a:p>
          <a:p>
            <a:r>
              <a:rPr lang="de-DE" altLang="de-DE" sz="2000" b="1" dirty="0" smtClean="0">
                <a:solidFill>
                  <a:srgbClr val="003366"/>
                </a:solidFill>
              </a:rPr>
              <a:t> </a:t>
            </a:r>
            <a:endParaRPr lang="de-DE" altLang="de-DE" sz="2000" dirty="0" smtClean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17C0C7C2-21A4-4B2D-AED0-766511968211}" type="slidenum">
              <a:rPr lang="de-DE" altLang="de-DE" smtClean="0">
                <a:latin typeface="Calibri" pitchFamily="34" charset="0"/>
              </a:rPr>
              <a:pPr eaLnBrk="1" hangingPunct="1"/>
              <a:t>6</a:t>
            </a:fld>
            <a:endParaRPr lang="de-DE" altLang="de-DE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8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9" descr="Bild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656" y="3654375"/>
            <a:ext cx="8982208" cy="2714444"/>
          </a:xfrm>
          <a:prstGeom prst="rect">
            <a:avLst/>
          </a:prstGeom>
          <a:noFill/>
        </p:spPr>
      </p:pic>
      <p:pic>
        <p:nvPicPr>
          <p:cNvPr id="26635" name="Picture 9" descr="II_rahmen_neu_t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/>
              <a:t>KIT – </a:t>
            </a:r>
            <a:r>
              <a:rPr lang="en-US" sz="800" dirty="0" smtClean="0"/>
              <a:t>The Research University in the Helmholtz Association</a:t>
            </a:r>
            <a:endParaRPr lang="en-US" sz="800" noProof="0" dirty="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r>
              <a:rPr lang="en-US" sz="1000" cap="all" baseline="0" noProof="0" dirty="0" smtClean="0">
                <a:solidFill>
                  <a:schemeClr val="bg1"/>
                </a:solidFill>
              </a:rPr>
              <a:t>Division 2 ‒ Informatics, Economics, and Society</a:t>
            </a:r>
            <a:endParaRPr lang="en-US" sz="1000" cap="all" baseline="0" noProof="0" dirty="0">
              <a:solidFill>
                <a:schemeClr val="bg1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600" b="1" noProof="0" dirty="0" smtClean="0">
                <a:solidFill>
                  <a:schemeClr val="bg1"/>
                </a:solidFill>
              </a:rPr>
              <a:t>www.kit.edu</a:t>
            </a:r>
            <a:endParaRPr lang="en-US" sz="1600" b="1" noProof="0" dirty="0">
              <a:solidFill>
                <a:schemeClr val="bg1"/>
              </a:solidFill>
            </a:endParaRP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5288" y="1268413"/>
            <a:ext cx="8389937" cy="649287"/>
          </a:xfrm>
        </p:spPr>
        <p:txBody>
          <a:bodyPr/>
          <a:lstStyle>
            <a:lvl1pPr>
              <a:lnSpc>
                <a:spcPct val="90000"/>
              </a:lnSpc>
              <a:defRPr sz="2600"/>
            </a:lvl1pPr>
          </a:lstStyle>
          <a:p>
            <a:r>
              <a:rPr lang="en-GB" noProof="0" smtClean="0"/>
              <a:t>Click to add Title</a:t>
            </a:r>
            <a:endParaRPr lang="en-GB" noProof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875" y="2232025"/>
            <a:ext cx="8370888" cy="620713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en-GB" noProof="0" smtClean="0"/>
              <a:t>Click to add subtitle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add title</a:t>
            </a:r>
            <a:endParaRPr lang="en-GB" noProof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GB" noProof="0" smtClean="0"/>
              <a:t>Click to add text into master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W. Juling | ?!?</a:t>
            </a:r>
            <a:endParaRPr lang="en-GB" noProof="0" dirty="0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8E9280F4-3854-4956-B389-035192252E1A}" type="datetime1">
              <a:rPr lang="de-DE" noProof="0" smtClean="0"/>
              <a:t>04.10.2016</a:t>
            </a:fld>
            <a:endParaRPr lang="en-US" noProof="0" dirty="0"/>
          </a:p>
        </p:txBody>
      </p:sp>
      <p:sp>
        <p:nvSpPr>
          <p:cNvPr id="6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52000" y="6444000"/>
            <a:ext cx="324000" cy="360000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1CA33F6A-4DE0-4F11-8018-7C04A14942A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en-GB" noProof="0" smtClean="0"/>
              <a:t>Click to add title</a:t>
            </a:r>
            <a:endParaRPr lang="en-GB" noProof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en-GB" noProof="0" smtClean="0"/>
              <a:t>Click to add text into master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W. Juling | ?!?</a:t>
            </a:r>
            <a:endParaRPr lang="en-GB" noProof="0" dirty="0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DE0A5043-CC2D-4FB0-8197-C5088C69DD2A}" type="datetime1">
              <a:rPr lang="de-DE" noProof="0" smtClean="0"/>
              <a:t>04.10.2016</a:t>
            </a:fld>
            <a:endParaRPr lang="en-US" noProof="0" dirty="0"/>
          </a:p>
        </p:txBody>
      </p:sp>
      <p:sp>
        <p:nvSpPr>
          <p:cNvPr id="6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52000" y="6444000"/>
            <a:ext cx="324000" cy="360000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1CA33F6A-4DE0-4F11-8018-7C04A14942A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add title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smtClean="0"/>
              <a:t>Click to add text into master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W. Juling | ?!?</a:t>
            </a:r>
            <a:endParaRPr lang="en-GB" noProof="0" dirty="0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B9C74D50-AEC1-48FC-A792-30BBF7A70F88}" type="datetime1">
              <a:rPr lang="de-DE" noProof="0" smtClean="0"/>
              <a:t>04.10.2016</a:t>
            </a:fld>
            <a:endParaRPr lang="en-US" noProof="0" dirty="0"/>
          </a:p>
        </p:txBody>
      </p:sp>
      <p:sp>
        <p:nvSpPr>
          <p:cNvPr id="6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52000" y="6444000"/>
            <a:ext cx="324000" cy="360000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1CA33F6A-4DE0-4F11-8018-7C04A14942A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smtClean="0"/>
              <a:t>Click to add title</a:t>
            </a:r>
            <a:endParaRPr lang="en-GB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add text into master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W. Juling | ?!?</a:t>
            </a:r>
            <a:endParaRPr lang="en-GB" noProof="0" dirty="0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DBD75EAF-D619-4DDC-BC72-38ACD3087C4C}" type="datetime1">
              <a:rPr lang="de-DE" noProof="0" smtClean="0"/>
              <a:t>04.10.2016</a:t>
            </a:fld>
            <a:endParaRPr lang="en-US" noProof="0" dirty="0"/>
          </a:p>
        </p:txBody>
      </p:sp>
      <p:sp>
        <p:nvSpPr>
          <p:cNvPr id="6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52000" y="6444000"/>
            <a:ext cx="324000" cy="360000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1CA33F6A-4DE0-4F11-8018-7C04A14942A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add title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W. Juling | ?!?</a:t>
            </a:r>
            <a:endParaRPr lang="en-GB" noProof="0" dirty="0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E30618CD-714A-4B14-B562-4FD806B6B74A}" type="datetime1">
              <a:rPr lang="de-DE" noProof="0" smtClean="0"/>
              <a:t>04.10.2016</a:t>
            </a:fld>
            <a:endParaRPr lang="en-US" noProof="0" dirty="0"/>
          </a:p>
        </p:txBody>
      </p:sp>
      <p:sp>
        <p:nvSpPr>
          <p:cNvPr id="7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52000" y="6444000"/>
            <a:ext cx="324000" cy="360000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1CA33F6A-4DE0-4F11-8018-7C04A14942A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Click to add title</a:t>
            </a:r>
            <a:endParaRPr lang="en-GB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Click to add text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Click to add text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W. Juling | ?!?</a:t>
            </a:r>
            <a:endParaRPr lang="en-GB" noProof="0" dirty="0"/>
          </a:p>
        </p:txBody>
      </p:sp>
      <p:sp>
        <p:nvSpPr>
          <p:cNvPr id="8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6246EA37-05D7-4504-B287-0992ABDBB916}" type="datetime1">
              <a:rPr lang="de-DE" noProof="0" smtClean="0"/>
              <a:t>04.10.2016</a:t>
            </a:fld>
            <a:endParaRPr lang="en-US" noProof="0" dirty="0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12"/>
          </p:nvPr>
        </p:nvSpPr>
        <p:spPr>
          <a:xfrm>
            <a:off x="252000" y="6444000"/>
            <a:ext cx="324000" cy="360000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1CA33F6A-4DE0-4F11-8018-7C04A14942A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add title</a:t>
            </a:r>
            <a:endParaRPr lang="en-GB" noProof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Prof. M. Decker | Head of Division </a:t>
            </a:r>
            <a:endParaRPr lang="en-GB" dirty="0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7E5AB650-6723-49A9-A5DB-E643CEFA4F9F}" type="datetime1">
              <a:rPr lang="de-DE" noProof="0" smtClean="0"/>
              <a:t>04.10.2016</a:t>
            </a:fld>
            <a:endParaRPr lang="en-US" noProof="0" dirty="0"/>
          </a:p>
        </p:txBody>
      </p:sp>
      <p:sp>
        <p:nvSpPr>
          <p:cNvPr id="5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52000" y="6444000"/>
            <a:ext cx="324000" cy="360000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1CA33F6A-4DE0-4F11-8018-7C04A14942A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Prof. M. Decker | Head of Division</a:t>
            </a:r>
            <a:endParaRPr lang="en-GB" dirty="0"/>
          </a:p>
        </p:txBody>
      </p:sp>
      <p:sp>
        <p:nvSpPr>
          <p:cNvPr id="3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DE26A9D2-4555-4351-A29F-CB30FA6500C3}" type="datetime1">
              <a:rPr lang="de-DE" noProof="0" smtClean="0"/>
              <a:t>04.10.2016</a:t>
            </a:fld>
            <a:endParaRPr lang="en-US" noProof="0" dirty="0"/>
          </a:p>
        </p:txBody>
      </p:sp>
      <p:sp>
        <p:nvSpPr>
          <p:cNvPr id="4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52000" y="6444000"/>
            <a:ext cx="324000" cy="360000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1CA33F6A-4DE0-4F11-8018-7C04A14942A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smtClean="0"/>
              <a:t>Click to add title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Click to add text into master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W. Juling | ?!?</a:t>
            </a:r>
            <a:endParaRPr lang="en-GB" noProof="0" dirty="0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9B37CFC2-ADC0-4AC0-8CA8-6F4BD62B47D4}" type="datetime1">
              <a:rPr lang="de-DE" noProof="0" smtClean="0"/>
              <a:t>04.10.2016</a:t>
            </a:fld>
            <a:endParaRPr lang="en-US" noProof="0" dirty="0"/>
          </a:p>
        </p:txBody>
      </p:sp>
      <p:sp>
        <p:nvSpPr>
          <p:cNvPr id="7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52000" y="6444000"/>
            <a:ext cx="324000" cy="360000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1CA33F6A-4DE0-4F11-8018-7C04A14942A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smtClean="0"/>
              <a:t>Click to add title</a:t>
            </a:r>
            <a:endParaRPr lang="en-GB" noProof="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the symbol to add a picture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Click to add text into master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W. Juling | ?!?</a:t>
            </a:r>
            <a:endParaRPr lang="en-GB" noProof="0" dirty="0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28C78CA6-282E-4801-B94B-BC29570D61EA}" type="datetime1">
              <a:rPr lang="de-DE" noProof="0" smtClean="0"/>
              <a:t>04.10.2016</a:t>
            </a:fld>
            <a:endParaRPr lang="en-US" noProof="0" dirty="0"/>
          </a:p>
        </p:txBody>
      </p:sp>
      <p:sp>
        <p:nvSpPr>
          <p:cNvPr id="7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52000" y="6444000"/>
            <a:ext cx="324000" cy="360000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1CA33F6A-4DE0-4F11-8018-7C04A14942A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add text into master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r>
              <a:rPr lang="en-US" sz="900" noProof="0" dirty="0" smtClean="0"/>
              <a:t>Division 2 ‒ Informatics, Economics, and Society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dirty="0" smtClean="0"/>
              <a:t>Prof. M. Decker| Head of Division</a:t>
            </a:r>
            <a:endParaRPr lang="en-GB" dirty="0"/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1B88EE4B-685F-4B38-AF7A-4DABB394BABE}" type="datetime1">
              <a:rPr lang="de-DE" noProof="0" smtClean="0"/>
              <a:t>04.10.2016</a:t>
            </a:fld>
            <a:endParaRPr lang="en-US" noProof="0" dirty="0"/>
          </a:p>
        </p:txBody>
      </p:sp>
      <p:sp>
        <p:nvSpPr>
          <p:cNvPr id="11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52000" y="6444000"/>
            <a:ext cx="324000" cy="360000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1CA33F6A-4DE0-4F11-8018-7C04A14942A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8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Welcome to 5</a:t>
            </a:r>
            <a:r>
              <a:rPr lang="en-GB" baseline="30000" dirty="0" smtClean="0"/>
              <a:t>th </a:t>
            </a:r>
            <a:r>
              <a:rPr lang="en-GB" dirty="0" smtClean="0"/>
              <a:t>International LSDMA Symposium </a:t>
            </a:r>
            <a:br>
              <a:rPr lang="en-GB" dirty="0" smtClean="0"/>
            </a:br>
            <a:r>
              <a:rPr lang="en-GB" dirty="0" smtClean="0"/>
              <a:t>“The Challenge of Big Data in Science”</a:t>
            </a:r>
            <a:endParaRPr lang="en-GB" baseline="30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 err="1" smtClean="0"/>
              <a:t>Dr.</a:t>
            </a:r>
            <a:r>
              <a:rPr lang="en-GB" dirty="0" smtClean="0"/>
              <a:t> Michael Decker</a:t>
            </a:r>
          </a:p>
          <a:p>
            <a:r>
              <a:rPr lang="en-GB" dirty="0" smtClean="0"/>
              <a:t>Head of Division 2 – Informatics, Economics and Society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KIT – </a:t>
            </a:r>
            <a:r>
              <a:rPr lang="de-DE" dirty="0" err="1">
                <a:solidFill>
                  <a:srgbClr val="000000"/>
                </a:solidFill>
              </a:rPr>
              <a:t>Our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Mission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idx="4294967295"/>
          </p:nvPr>
        </p:nvSpPr>
        <p:spPr>
          <a:xfrm>
            <a:off x="0" y="1198563"/>
            <a:ext cx="8356600" cy="4894262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2600" y="3665538"/>
            <a:ext cx="30368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Wingdings" pitchFamily="2" charset="2"/>
              <a:buNone/>
            </a:pPr>
            <a:r>
              <a:rPr lang="de-DE" dirty="0" smtClean="0"/>
              <a:t>Research &amp; Development</a:t>
            </a:r>
          </a:p>
        </p:txBody>
      </p:sp>
      <p:pic>
        <p:nvPicPr>
          <p:cNvPr id="5" name="Picture 4" descr="KIT-Forschungsbil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338" y="1341438"/>
            <a:ext cx="2611437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KIT-Innovationsbil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9488" y="1350963"/>
            <a:ext cx="2601912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KIT-Lehrebil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95650" y="1350963"/>
            <a:ext cx="260191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67088" y="3665538"/>
            <a:ext cx="23447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6088" lvl="1" indent="-255588">
              <a:lnSpc>
                <a:spcPct val="110000"/>
              </a:lnSpc>
              <a:spcBef>
                <a:spcPct val="30000"/>
              </a:spcBef>
              <a:buClr>
                <a:srgbClr val="009682"/>
              </a:buClr>
              <a:buSzPct val="140000"/>
              <a:buFont typeface="Wingdings" pitchFamily="2" charset="2"/>
              <a:buNone/>
            </a:pPr>
            <a:r>
              <a:rPr lang="de-DE" sz="2000">
                <a:solidFill>
                  <a:srgbClr val="000000"/>
                </a:solidFill>
                <a:latin typeface="Arial" pitchFamily="34" charset="0"/>
              </a:rPr>
              <a:t>Higher Education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503988" y="3665538"/>
            <a:ext cx="15589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6088" lvl="1" indent="-255588">
              <a:lnSpc>
                <a:spcPct val="110000"/>
              </a:lnSpc>
              <a:spcBef>
                <a:spcPct val="30000"/>
              </a:spcBef>
              <a:buClr>
                <a:srgbClr val="009682"/>
              </a:buClr>
              <a:buSzPct val="140000"/>
              <a:buFont typeface="Wingdings" pitchFamily="2" charset="2"/>
              <a:buNone/>
            </a:pPr>
            <a:r>
              <a:rPr lang="de-DE" sz="2000">
                <a:solidFill>
                  <a:srgbClr val="000000"/>
                </a:solidFill>
                <a:latin typeface="Arial" pitchFamily="34" charset="0"/>
              </a:rPr>
              <a:t>Innovation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41338" y="5085184"/>
            <a:ext cx="8120062" cy="4062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algn="ctr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de-DE" sz="2400" b="1" dirty="0" smtClean="0">
                <a:solidFill>
                  <a:srgbClr val="000000"/>
                </a:solidFill>
                <a:latin typeface="Arial" pitchFamily="34" charset="0"/>
              </a:rPr>
              <a:t>3 </a:t>
            </a:r>
            <a:r>
              <a:rPr lang="de-DE" sz="2400" b="1" dirty="0" err="1" smtClean="0">
                <a:solidFill>
                  <a:srgbClr val="000000"/>
                </a:solidFill>
                <a:latin typeface="Arial" pitchFamily="34" charset="0"/>
              </a:rPr>
              <a:t>Pillars</a:t>
            </a:r>
            <a:endParaRPr lang="de-DE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A33F6A-4DE0-4F11-8018-7C04A14942AE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333C99-5AC6-4208-AE1A-C0B98F7B8D5F}" type="datetime1">
              <a:rPr lang="de-DE" noProof="0" smtClean="0"/>
              <a:t>04.10.2016</a:t>
            </a:fld>
            <a:endParaRPr lang="en-US" noProof="0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 smtClean="0"/>
              <a:t>M. Decker | 5</a:t>
            </a:r>
            <a:r>
              <a:rPr lang="en-US" baseline="30000" noProof="0" dirty="0" smtClean="0"/>
              <a:t>th</a:t>
            </a:r>
            <a:r>
              <a:rPr lang="en-US" noProof="0" dirty="0" smtClean="0"/>
              <a:t> International LSDMA Symposium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8879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 in Figures</a:t>
            </a:r>
            <a:endParaRPr lang="en-US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A33F6A-4DE0-4F11-8018-7C04A14942AE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29" name="Picture 3" descr="bild_folge_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6239" y="4581525"/>
            <a:ext cx="21383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bild_folge_1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6039" y="4581525"/>
            <a:ext cx="10318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9552" y="1790012"/>
            <a:ext cx="2727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8000" b="1" dirty="0" smtClean="0">
                <a:solidFill>
                  <a:srgbClr val="009682"/>
                </a:solidFill>
              </a:rPr>
              <a:t>9.300</a:t>
            </a:r>
            <a:endParaRPr lang="de-DE" sz="8000" b="1" dirty="0">
              <a:solidFill>
                <a:srgbClr val="009682"/>
              </a:solidFill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1924998" y="1750324"/>
            <a:ext cx="13260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Employees</a:t>
            </a:r>
            <a:endParaRPr lang="en-US" dirty="0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2311202" y="2619165"/>
            <a:ext cx="230346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7200" b="1" dirty="0" smtClean="0"/>
              <a:t>355</a:t>
            </a:r>
            <a:endParaRPr lang="de-DE" sz="7200" b="1" dirty="0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670925" y="3517690"/>
            <a:ext cx="1287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Professors</a:t>
            </a:r>
            <a:endParaRPr lang="en-US" dirty="0"/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3609777" y="1582948"/>
            <a:ext cx="42021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 dirty="0" smtClean="0">
                <a:solidFill>
                  <a:schemeClr val="bg2">
                    <a:lumMod val="75000"/>
                  </a:schemeClr>
                </a:solidFill>
              </a:rPr>
              <a:t>25.200</a:t>
            </a:r>
            <a:endParaRPr lang="en-US" sz="9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6351996" y="1613111"/>
            <a:ext cx="1095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 err="1" smtClean="0"/>
              <a:t>Students</a:t>
            </a:r>
            <a:endParaRPr lang="de-DE" dirty="0"/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4852789" y="2429353"/>
            <a:ext cx="36004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0" b="1" dirty="0" smtClean="0">
                <a:solidFill>
                  <a:srgbClr val="009682"/>
                </a:solidFill>
              </a:rPr>
              <a:t>850</a:t>
            </a:r>
            <a:endParaRPr lang="en-US" sz="13000" b="1" dirty="0">
              <a:solidFill>
                <a:srgbClr val="009682"/>
              </a:solidFill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4847833" y="4083528"/>
            <a:ext cx="3326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 smtClean="0"/>
              <a:t>Annual Budget in Million Euros</a:t>
            </a: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0" y="2862263"/>
            <a:ext cx="9144000" cy="0"/>
          </a:xfrm>
          <a:prstGeom prst="line">
            <a:avLst/>
          </a:prstGeom>
          <a:noFill/>
          <a:ln w="38100">
            <a:solidFill>
              <a:srgbClr val="D7D7D9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 rot="-5400000">
            <a:off x="7545350" y="4920152"/>
            <a:ext cx="2395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figures from winter term 2015/16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90BDAA-A715-4900-942C-FADDE06385F9}" type="datetime1">
              <a:rPr lang="de-DE" noProof="0" smtClean="0"/>
              <a:t>04.10.2016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M. Decker | </a:t>
            </a: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International </a:t>
            </a:r>
            <a:r>
              <a:rPr lang="en-US" dirty="0" smtClean="0"/>
              <a:t>LSDMA </a:t>
            </a:r>
            <a:r>
              <a:rPr lang="en-US" dirty="0"/>
              <a:t>Symposium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72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Broad</a:t>
            </a:r>
            <a:r>
              <a:rPr lang="de-DE" dirty="0">
                <a:solidFill>
                  <a:schemeClr val="tx1"/>
                </a:solidFill>
              </a:rPr>
              <a:t> Range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Educational </a:t>
            </a:r>
            <a:r>
              <a:rPr lang="de-DE" dirty="0" err="1" smtClean="0">
                <a:solidFill>
                  <a:schemeClr val="tx1"/>
                </a:solidFill>
              </a:rPr>
              <a:t>Offers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over 80 </a:t>
            </a:r>
            <a:r>
              <a:rPr lang="en-US" sz="2000" dirty="0"/>
              <a:t>modern degree programs in 11 departments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smtClean="0"/>
              <a:t>Civil </a:t>
            </a:r>
            <a:r>
              <a:rPr lang="en-US" sz="1800" dirty="0"/>
              <a:t>Engineering, Geo- and Environmental Sciences</a:t>
            </a:r>
          </a:p>
          <a:p>
            <a:pPr lvl="1"/>
            <a:r>
              <a:rPr lang="en-US" sz="1800" dirty="0"/>
              <a:t>Mechanical Engineering </a:t>
            </a:r>
          </a:p>
          <a:p>
            <a:pPr lvl="1"/>
            <a:r>
              <a:rPr lang="en-US" sz="1800" dirty="0"/>
              <a:t>Informatics</a:t>
            </a:r>
          </a:p>
          <a:p>
            <a:pPr lvl="1"/>
            <a:r>
              <a:rPr lang="en-US" sz="1800" dirty="0"/>
              <a:t>Electrical Engineering and Information Technology</a:t>
            </a:r>
          </a:p>
          <a:p>
            <a:pPr lvl="1"/>
            <a:r>
              <a:rPr lang="en-US" sz="1800" dirty="0"/>
              <a:t>Chemical and Process Engineering </a:t>
            </a:r>
          </a:p>
          <a:p>
            <a:pPr lvl="1"/>
            <a:r>
              <a:rPr lang="en-US" sz="1800" dirty="0"/>
              <a:t>Economics and Business Engineering </a:t>
            </a:r>
          </a:p>
          <a:p>
            <a:pPr lvl="1"/>
            <a:r>
              <a:rPr lang="en-US" sz="1800" dirty="0"/>
              <a:t>Chemistry and Biosciences</a:t>
            </a:r>
          </a:p>
          <a:p>
            <a:pPr lvl="1"/>
            <a:r>
              <a:rPr lang="en-US" sz="1800" dirty="0"/>
              <a:t>Mathematics</a:t>
            </a:r>
          </a:p>
          <a:p>
            <a:pPr lvl="1"/>
            <a:r>
              <a:rPr lang="en-US" sz="1800" dirty="0"/>
              <a:t>Physics</a:t>
            </a:r>
          </a:p>
          <a:p>
            <a:pPr lvl="1"/>
            <a:r>
              <a:rPr lang="en-US" sz="1800" dirty="0"/>
              <a:t>Architecture</a:t>
            </a:r>
          </a:p>
          <a:p>
            <a:pPr lvl="1"/>
            <a:r>
              <a:rPr lang="en-US" sz="1800" dirty="0"/>
              <a:t>Humanities and Social Sciences</a:t>
            </a:r>
            <a:endParaRPr lang="de-DE" sz="1800" dirty="0"/>
          </a:p>
          <a:p>
            <a:pPr>
              <a:spcBef>
                <a:spcPts val="1800"/>
              </a:spcBef>
            </a:pPr>
            <a:r>
              <a:rPr lang="en-US" sz="2000" dirty="0"/>
              <a:t>envisaged student-scientist-ratio  </a:t>
            </a:r>
            <a:r>
              <a:rPr lang="en-US" sz="2000" dirty="0" smtClean="0"/>
              <a:t>5:1</a:t>
            </a:r>
            <a:endParaRPr lang="en-US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A33F6A-4DE0-4F11-8018-7C04A14942AE}" type="slidenum">
              <a:rPr lang="en-US" noProof="0" smtClean="0"/>
              <a:pPr/>
              <a:t>4</a:t>
            </a:fld>
            <a:endParaRPr lang="en-US" noProof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72" y="4119604"/>
            <a:ext cx="3211592" cy="214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93" y="2247396"/>
            <a:ext cx="2386371" cy="178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B7826D-9F65-4054-AF42-49DC0DD1BD8F}" type="datetime1">
              <a:rPr lang="de-DE" noProof="0" smtClean="0"/>
              <a:t>04.10.2016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M. Decker | </a:t>
            </a: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International </a:t>
            </a:r>
            <a:r>
              <a:rPr lang="en-US" dirty="0" smtClean="0"/>
              <a:t>LSDMA </a:t>
            </a:r>
            <a:r>
              <a:rPr lang="en-US" dirty="0"/>
              <a:t>Symposium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7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Broad</a:t>
            </a:r>
            <a:r>
              <a:rPr lang="de-DE" dirty="0">
                <a:solidFill>
                  <a:schemeClr val="tx1"/>
                </a:solidFill>
              </a:rPr>
              <a:t> Range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Educational </a:t>
            </a:r>
            <a:r>
              <a:rPr lang="de-DE" dirty="0" err="1" smtClean="0">
                <a:solidFill>
                  <a:schemeClr val="tx1"/>
                </a:solidFill>
              </a:rPr>
              <a:t>Offers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over 80 </a:t>
            </a:r>
            <a:r>
              <a:rPr lang="en-US" sz="2000" dirty="0"/>
              <a:t>modern degree programs in 11 departments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smtClean="0"/>
              <a:t>Civil </a:t>
            </a:r>
            <a:r>
              <a:rPr lang="en-US" sz="1800" dirty="0"/>
              <a:t>Engineering, Geo- and Environmental Sciences</a:t>
            </a:r>
          </a:p>
          <a:p>
            <a:pPr lvl="1"/>
            <a:r>
              <a:rPr lang="en-US" sz="1800" dirty="0"/>
              <a:t>Mechanical Engineering </a:t>
            </a:r>
          </a:p>
          <a:p>
            <a:pPr lvl="1"/>
            <a:r>
              <a:rPr lang="en-US" sz="1800" dirty="0"/>
              <a:t>Informatics</a:t>
            </a:r>
          </a:p>
          <a:p>
            <a:pPr lvl="1"/>
            <a:r>
              <a:rPr lang="en-US" sz="1800" dirty="0"/>
              <a:t>Electrical Engineering and Information Technology</a:t>
            </a:r>
          </a:p>
          <a:p>
            <a:pPr lvl="1"/>
            <a:r>
              <a:rPr lang="en-US" sz="1800" dirty="0"/>
              <a:t>Chemical and Process Engineering </a:t>
            </a:r>
          </a:p>
          <a:p>
            <a:pPr lvl="1"/>
            <a:r>
              <a:rPr lang="en-US" sz="1800" dirty="0"/>
              <a:t>Economics and Business Engineering </a:t>
            </a:r>
          </a:p>
          <a:p>
            <a:pPr lvl="1"/>
            <a:r>
              <a:rPr lang="en-US" sz="1800" dirty="0"/>
              <a:t>Chemistry and Biosciences</a:t>
            </a:r>
          </a:p>
          <a:p>
            <a:pPr lvl="1"/>
            <a:r>
              <a:rPr lang="en-US" sz="1800" dirty="0"/>
              <a:t>Mathematics</a:t>
            </a:r>
          </a:p>
          <a:p>
            <a:pPr lvl="1"/>
            <a:r>
              <a:rPr lang="en-US" sz="1800" dirty="0"/>
              <a:t>Physics</a:t>
            </a:r>
          </a:p>
          <a:p>
            <a:pPr lvl="1"/>
            <a:r>
              <a:rPr lang="en-US" sz="1800" dirty="0"/>
              <a:t>Architecture</a:t>
            </a:r>
          </a:p>
          <a:p>
            <a:pPr lvl="1"/>
            <a:r>
              <a:rPr lang="en-US" sz="1800" dirty="0"/>
              <a:t>Humanities and Social Sciences</a:t>
            </a:r>
            <a:endParaRPr lang="de-DE" sz="1800" dirty="0"/>
          </a:p>
          <a:p>
            <a:pPr>
              <a:spcBef>
                <a:spcPts val="1800"/>
              </a:spcBef>
            </a:pPr>
            <a:r>
              <a:rPr lang="en-US" sz="2000" dirty="0"/>
              <a:t>envisaged student-scientist-ratio  </a:t>
            </a:r>
            <a:r>
              <a:rPr lang="en-US" sz="2000" dirty="0" smtClean="0"/>
              <a:t>5:1</a:t>
            </a:r>
            <a:endParaRPr lang="en-US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A33F6A-4DE0-4F11-8018-7C04A14942AE}" type="slidenum">
              <a:rPr lang="en-US" noProof="0" smtClean="0"/>
              <a:pPr/>
              <a:t>5</a:t>
            </a:fld>
            <a:endParaRPr lang="en-US" noProof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72" y="4119604"/>
            <a:ext cx="3211592" cy="214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93" y="2247396"/>
            <a:ext cx="2386371" cy="178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B7826D-9F65-4054-AF42-49DC0DD1BD8F}" type="datetime1">
              <a:rPr lang="de-DE" noProof="0" smtClean="0"/>
              <a:t>04.10.2016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M. Decker | </a:t>
            </a: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International </a:t>
            </a:r>
            <a:r>
              <a:rPr lang="en-US" dirty="0" smtClean="0"/>
              <a:t>LSDMA </a:t>
            </a:r>
            <a:r>
              <a:rPr lang="en-US" dirty="0"/>
              <a:t>Symposium</a:t>
            </a:r>
            <a:endParaRPr lang="en-GB" dirty="0"/>
          </a:p>
        </p:txBody>
      </p:sp>
      <p:sp>
        <p:nvSpPr>
          <p:cNvPr id="9" name="Ellipse 8"/>
          <p:cNvSpPr/>
          <p:nvPr/>
        </p:nvSpPr>
        <p:spPr>
          <a:xfrm>
            <a:off x="683568" y="4831047"/>
            <a:ext cx="42484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612000" y="3160247"/>
            <a:ext cx="460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635156" y="2144827"/>
            <a:ext cx="20646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9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4651375" y="2430463"/>
            <a:ext cx="933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de-DE" sz="1000"/>
          </a:p>
        </p:txBody>
      </p:sp>
      <p:sp>
        <p:nvSpPr>
          <p:cNvPr id="11268" name="Rectangle 2"/>
          <p:cNvSpPr>
            <a:spLocks/>
          </p:cNvSpPr>
          <p:nvPr/>
        </p:nvSpPr>
        <p:spPr bwMode="auto">
          <a:xfrm>
            <a:off x="627063" y="1762125"/>
            <a:ext cx="571976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de-DE" altLang="de-DE" sz="1600">
                <a:latin typeface="Helvetica Neue Medium" charset="0"/>
              </a:rPr>
              <a:t/>
            </a:r>
            <a:br>
              <a:rPr lang="de-DE" altLang="de-DE" sz="1600">
                <a:latin typeface="Helvetica Neue Medium" charset="0"/>
              </a:rPr>
            </a:br>
            <a:endParaRPr lang="de-DE" altLang="de-DE" sz="1600">
              <a:latin typeface="Helvetica Neue Medium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Disciplinary</a:t>
            </a:r>
            <a:r>
              <a:rPr lang="de-DE" altLang="de-DE" dirty="0"/>
              <a:t> </a:t>
            </a:r>
            <a:r>
              <a:rPr lang="de-DE" altLang="de-DE" dirty="0" err="1"/>
              <a:t>Strength</a:t>
            </a:r>
            <a:r>
              <a:rPr lang="de-DE" altLang="de-DE" dirty="0"/>
              <a:t> </a:t>
            </a:r>
            <a:r>
              <a:rPr lang="de-DE" altLang="de-DE" dirty="0" smtClean="0"/>
              <a:t>- </a:t>
            </a:r>
            <a:r>
              <a:rPr lang="de-DE" altLang="de-DE" dirty="0" err="1" smtClean="0"/>
              <a:t>Transdisciplinary</a:t>
            </a:r>
            <a:r>
              <a:rPr lang="de-DE" altLang="de-DE" dirty="0" smtClean="0"/>
              <a:t> Focus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2113" y="1343050"/>
            <a:ext cx="8356600" cy="4894262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Clr>
                <a:srgbClr val="003366"/>
              </a:buClr>
              <a:buNone/>
            </a:pPr>
            <a:r>
              <a:rPr lang="de-DE" sz="1700" b="1" kern="1200" dirty="0" err="1" smtClean="0">
                <a:solidFill>
                  <a:srgbClr val="003366"/>
                </a:solidFill>
                <a:latin typeface="Helvetica Neue Medium" charset="0"/>
                <a:ea typeface="MS PGothic" pitchFamily="34" charset="-128"/>
              </a:rPr>
              <a:t>Divisions</a:t>
            </a:r>
            <a:r>
              <a:rPr lang="de-DE" sz="1700" b="1" kern="1200" dirty="0" smtClean="0">
                <a:solidFill>
                  <a:srgbClr val="003366"/>
                </a:solidFill>
                <a:latin typeface="Helvetica Neue Medium" charset="0"/>
                <a:ea typeface="MS PGothic" pitchFamily="34" charset="-128"/>
              </a:rPr>
              <a:t>: Organisation </a:t>
            </a:r>
            <a:r>
              <a:rPr lang="de-DE" sz="1700" b="1" kern="1200" dirty="0" err="1" smtClean="0">
                <a:solidFill>
                  <a:srgbClr val="003366"/>
                </a:solidFill>
                <a:latin typeface="Helvetica Neue Medium" charset="0"/>
                <a:ea typeface="MS PGothic" pitchFamily="34" charset="-128"/>
              </a:rPr>
              <a:t>according</a:t>
            </a:r>
            <a:r>
              <a:rPr lang="de-DE" sz="1700" b="1" kern="1200" dirty="0" smtClean="0">
                <a:solidFill>
                  <a:srgbClr val="003366"/>
                </a:solidFill>
                <a:latin typeface="Helvetica Neue Medium" charset="0"/>
                <a:ea typeface="MS PGothic" pitchFamily="34" charset="-128"/>
              </a:rPr>
              <a:t> </a:t>
            </a:r>
            <a:r>
              <a:rPr lang="de-DE" sz="1700" b="1" kern="1200" dirty="0" err="1" smtClean="0">
                <a:solidFill>
                  <a:srgbClr val="003366"/>
                </a:solidFill>
                <a:latin typeface="Helvetica Neue Medium" charset="0"/>
                <a:ea typeface="MS PGothic" pitchFamily="34" charset="-128"/>
              </a:rPr>
              <a:t>to</a:t>
            </a:r>
            <a:r>
              <a:rPr lang="de-DE" sz="1700" b="1" kern="1200" dirty="0" smtClean="0">
                <a:solidFill>
                  <a:srgbClr val="003366"/>
                </a:solidFill>
                <a:latin typeface="Helvetica Neue Medium" charset="0"/>
                <a:ea typeface="MS PGothic" pitchFamily="34" charset="-128"/>
              </a:rPr>
              <a:t> </a:t>
            </a:r>
            <a:r>
              <a:rPr lang="de-DE" sz="1700" b="1" kern="1200" dirty="0" err="1" smtClean="0">
                <a:solidFill>
                  <a:srgbClr val="003366"/>
                </a:solidFill>
                <a:latin typeface="Helvetica Neue Medium" charset="0"/>
                <a:ea typeface="MS PGothic" pitchFamily="34" charset="-128"/>
              </a:rPr>
              <a:t>scientific</a:t>
            </a:r>
            <a:r>
              <a:rPr lang="de-DE" sz="1700" b="1" kern="1200" dirty="0" smtClean="0">
                <a:solidFill>
                  <a:srgbClr val="003366"/>
                </a:solidFill>
                <a:latin typeface="Helvetica Neue Medium" charset="0"/>
                <a:ea typeface="MS PGothic" pitchFamily="34" charset="-128"/>
              </a:rPr>
              <a:t> </a:t>
            </a:r>
            <a:r>
              <a:rPr lang="de-DE" sz="1700" b="1" kern="1200" dirty="0" err="1" smtClean="0">
                <a:solidFill>
                  <a:srgbClr val="003366"/>
                </a:solidFill>
                <a:latin typeface="Helvetica Neue Medium" charset="0"/>
                <a:ea typeface="MS PGothic" pitchFamily="34" charset="-128"/>
              </a:rPr>
              <a:t>Disciplins</a:t>
            </a:r>
            <a:endParaRPr lang="de-DE" sz="1700" b="1" kern="1200" dirty="0" smtClean="0">
              <a:solidFill>
                <a:srgbClr val="003366"/>
              </a:solidFill>
              <a:latin typeface="Helvetica Neue Medium" charset="0"/>
              <a:ea typeface="MS PGothic" pitchFamily="34" charset="-128"/>
            </a:endParaRPr>
          </a:p>
          <a:p>
            <a:pPr marL="0" indent="0">
              <a:spcAft>
                <a:spcPts val="600"/>
              </a:spcAft>
              <a:buClr>
                <a:srgbClr val="003366"/>
              </a:buClr>
              <a:buNone/>
            </a:pPr>
            <a:endParaRPr lang="de-DE" sz="1700" b="1" kern="1200" dirty="0" smtClean="0">
              <a:solidFill>
                <a:srgbClr val="003366"/>
              </a:solidFill>
              <a:latin typeface="Helvetica Neue Medium" charset="0"/>
              <a:ea typeface="MS PGothic" pitchFamily="34" charset="-128"/>
            </a:endParaRPr>
          </a:p>
          <a:p>
            <a:pPr marL="0" indent="0">
              <a:spcAft>
                <a:spcPts val="600"/>
              </a:spcAft>
              <a:buClr>
                <a:srgbClr val="003366"/>
              </a:buClr>
              <a:buNone/>
            </a:pPr>
            <a:endParaRPr lang="de-DE" sz="1800" b="1" kern="1200" dirty="0">
              <a:solidFill>
                <a:srgbClr val="003366"/>
              </a:solidFill>
              <a:latin typeface="Helvetica Neue Medium" charset="0"/>
              <a:ea typeface="MS PGothic" pitchFamily="34" charset="-128"/>
            </a:endParaRPr>
          </a:p>
          <a:p>
            <a:pPr marL="0" indent="0">
              <a:spcAft>
                <a:spcPts val="600"/>
              </a:spcAft>
              <a:buClr>
                <a:srgbClr val="003366"/>
              </a:buClr>
              <a:buNone/>
            </a:pPr>
            <a:endParaRPr lang="de-DE" sz="1600" b="1" kern="1200" dirty="0" smtClean="0">
              <a:solidFill>
                <a:srgbClr val="003366"/>
              </a:solidFill>
              <a:latin typeface="Helvetica Neue Medium" charset="0"/>
              <a:ea typeface="MS PGothic" pitchFamily="34" charset="-128"/>
            </a:endParaRPr>
          </a:p>
          <a:p>
            <a:pPr marL="0" indent="0" algn="ctr">
              <a:spcAft>
                <a:spcPts val="600"/>
              </a:spcAft>
              <a:buClr>
                <a:srgbClr val="003366"/>
              </a:buClr>
              <a:buNone/>
            </a:pPr>
            <a:r>
              <a:rPr lang="de-DE" sz="1700" b="1" kern="1200" dirty="0" smtClean="0">
                <a:solidFill>
                  <a:srgbClr val="003366"/>
                </a:solidFill>
                <a:latin typeface="Helvetica Neue Medium" charset="0"/>
                <a:ea typeface="MS PGothic" pitchFamily="34" charset="-128"/>
              </a:rPr>
              <a:t>KIT-</a:t>
            </a:r>
            <a:r>
              <a:rPr lang="de-DE" sz="1700" b="1" kern="1200" dirty="0" err="1" smtClean="0">
                <a:solidFill>
                  <a:srgbClr val="003366"/>
                </a:solidFill>
                <a:latin typeface="Helvetica Neue Medium" charset="0"/>
                <a:ea typeface="MS PGothic" pitchFamily="34" charset="-128"/>
              </a:rPr>
              <a:t>Centres</a:t>
            </a:r>
            <a:r>
              <a:rPr lang="de-DE" sz="1700" b="1" kern="1200" dirty="0" smtClean="0">
                <a:solidFill>
                  <a:srgbClr val="003366"/>
                </a:solidFill>
                <a:latin typeface="Helvetica Neue Medium" charset="0"/>
                <a:ea typeface="MS PGothic" pitchFamily="34" charset="-128"/>
              </a:rPr>
              <a:t>: Strategic Research </a:t>
            </a:r>
            <a:r>
              <a:rPr lang="de-DE" sz="1700" b="1" kern="1200" dirty="0" err="1" smtClean="0">
                <a:solidFill>
                  <a:srgbClr val="003366"/>
                </a:solidFill>
                <a:latin typeface="Helvetica Neue Medium" charset="0"/>
                <a:ea typeface="MS PGothic" pitchFamily="34" charset="-128"/>
              </a:rPr>
              <a:t>Spanning</a:t>
            </a:r>
            <a:r>
              <a:rPr lang="de-DE" sz="1700" b="1" kern="1200" dirty="0" smtClean="0">
                <a:solidFill>
                  <a:srgbClr val="003366"/>
                </a:solidFill>
                <a:latin typeface="Helvetica Neue Medium" charset="0"/>
                <a:ea typeface="MS PGothic" pitchFamily="34" charset="-128"/>
              </a:rPr>
              <a:t> </a:t>
            </a:r>
            <a:r>
              <a:rPr lang="de-DE" sz="1700" b="1" kern="1200" dirty="0" err="1" smtClean="0">
                <a:solidFill>
                  <a:srgbClr val="003366"/>
                </a:solidFill>
                <a:latin typeface="Helvetica Neue Medium" charset="0"/>
                <a:ea typeface="MS PGothic" pitchFamily="34" charset="-128"/>
              </a:rPr>
              <a:t>Divisionary</a:t>
            </a:r>
            <a:r>
              <a:rPr lang="de-DE" sz="1700" b="1" kern="1200" dirty="0" smtClean="0">
                <a:solidFill>
                  <a:srgbClr val="003366"/>
                </a:solidFill>
                <a:latin typeface="Helvetica Neue Medium" charset="0"/>
                <a:ea typeface="MS PGothic" pitchFamily="34" charset="-128"/>
              </a:rPr>
              <a:t> </a:t>
            </a:r>
            <a:r>
              <a:rPr lang="de-DE" sz="1700" b="1" kern="1200" dirty="0" err="1" smtClean="0">
                <a:solidFill>
                  <a:srgbClr val="003366"/>
                </a:solidFill>
                <a:latin typeface="Helvetica Neue Medium" charset="0"/>
                <a:ea typeface="MS PGothic" pitchFamily="34" charset="-128"/>
              </a:rPr>
              <a:t>Boundaries</a:t>
            </a:r>
            <a:endParaRPr lang="de-DE" sz="1700" kern="1200" dirty="0" smtClean="0">
              <a:solidFill>
                <a:srgbClr val="003366"/>
              </a:solidFill>
              <a:latin typeface="Helvetica Neue Medium" charset="0"/>
              <a:ea typeface="MS PGothic" pitchFamily="34" charset="-128"/>
            </a:endParaRPr>
          </a:p>
          <a:p>
            <a:pPr>
              <a:spcAft>
                <a:spcPts val="600"/>
              </a:spcAft>
              <a:buClr>
                <a:srgbClr val="003366"/>
              </a:buClr>
            </a:pPr>
            <a:endParaRPr lang="de-DE" altLang="de-DE" kern="1200" dirty="0">
              <a:solidFill>
                <a:srgbClr val="003366"/>
              </a:solidFill>
              <a:latin typeface="Helvetica Neue Medium" charset="0"/>
              <a:ea typeface="MS PGothic" pitchFamily="34" charset="-128"/>
            </a:endParaRPr>
          </a:p>
          <a:p>
            <a:pPr marL="0" indent="0">
              <a:spcAft>
                <a:spcPts val="600"/>
              </a:spcAft>
              <a:buNone/>
            </a:pPr>
            <a:endParaRPr lang="de-DE" alt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iagonal liegende Ecken des Rechtecks abrunden 1"/>
          <p:cNvSpPr/>
          <p:nvPr/>
        </p:nvSpPr>
        <p:spPr>
          <a:xfrm flipH="1">
            <a:off x="617537" y="1844824"/>
            <a:ext cx="1506538" cy="885825"/>
          </a:xfrm>
          <a:prstGeom prst="round2DiagRect">
            <a:avLst/>
          </a:prstGeom>
          <a:solidFill>
            <a:srgbClr val="4CB5A7"/>
          </a:solidFill>
          <a:ln>
            <a:solidFill>
              <a:srgbClr val="009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400" b="1" dirty="0" smtClean="0"/>
              <a:t>Division 1</a:t>
            </a:r>
            <a:r>
              <a:rPr lang="de-DE" sz="1400" dirty="0" smtClean="0"/>
              <a:t>:</a:t>
            </a:r>
            <a:br>
              <a:rPr lang="de-DE" sz="1400" dirty="0" smtClean="0"/>
            </a:br>
            <a:r>
              <a:rPr lang="de-DE" sz="1300" dirty="0" err="1" smtClean="0"/>
              <a:t>Biology</a:t>
            </a:r>
            <a:r>
              <a:rPr lang="de-DE" sz="1300" dirty="0" smtClean="0"/>
              <a:t>, </a:t>
            </a:r>
            <a:r>
              <a:rPr lang="de-DE" sz="1300" dirty="0" err="1" smtClean="0"/>
              <a:t>Chem-istry</a:t>
            </a:r>
            <a:r>
              <a:rPr lang="de-DE" sz="1300" dirty="0" smtClean="0"/>
              <a:t>, </a:t>
            </a:r>
            <a:r>
              <a:rPr lang="de-DE" sz="1300" dirty="0" err="1" smtClean="0"/>
              <a:t>Process</a:t>
            </a:r>
            <a:r>
              <a:rPr lang="de-DE" sz="1300" dirty="0" smtClean="0"/>
              <a:t> Engineering</a:t>
            </a:r>
            <a:endParaRPr lang="de-DE" sz="1300" dirty="0"/>
          </a:p>
        </p:txBody>
      </p:sp>
      <p:sp>
        <p:nvSpPr>
          <p:cNvPr id="13" name="Diagonal liegende Ecken des Rechtecks abrunden 12"/>
          <p:cNvSpPr/>
          <p:nvPr/>
        </p:nvSpPr>
        <p:spPr>
          <a:xfrm flipH="1">
            <a:off x="2244328" y="1844824"/>
            <a:ext cx="1509712" cy="885825"/>
          </a:xfrm>
          <a:prstGeom prst="round2DiagRect">
            <a:avLst/>
          </a:prstGeom>
          <a:solidFill>
            <a:srgbClr val="4CB5A7"/>
          </a:solidFill>
          <a:ln>
            <a:solidFill>
              <a:srgbClr val="009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/>
              <a:t>Division 2</a:t>
            </a:r>
            <a:r>
              <a:rPr lang="de-DE" sz="1400" dirty="0" smtClean="0"/>
              <a:t>: </a:t>
            </a:r>
            <a:r>
              <a:rPr lang="de-DE" sz="1300" dirty="0" err="1" smtClean="0"/>
              <a:t>Informatics</a:t>
            </a:r>
            <a:r>
              <a:rPr lang="de-DE" sz="1300" dirty="0" smtClean="0"/>
              <a:t>, Economics, Society</a:t>
            </a:r>
            <a:endParaRPr lang="de-DE" sz="1300" dirty="0"/>
          </a:p>
        </p:txBody>
      </p:sp>
      <p:sp>
        <p:nvSpPr>
          <p:cNvPr id="14" name="Diagonal liegende Ecken des Rechtecks abrunden 13"/>
          <p:cNvSpPr/>
          <p:nvPr/>
        </p:nvSpPr>
        <p:spPr>
          <a:xfrm flipH="1">
            <a:off x="3874293" y="1844824"/>
            <a:ext cx="1509712" cy="885825"/>
          </a:xfrm>
          <a:prstGeom prst="round2DiagRect">
            <a:avLst/>
          </a:prstGeom>
          <a:solidFill>
            <a:srgbClr val="4CB5A7"/>
          </a:solidFill>
          <a:ln>
            <a:solidFill>
              <a:srgbClr val="009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/>
              <a:t>Division 3</a:t>
            </a:r>
            <a:r>
              <a:rPr lang="de-DE" sz="1400" dirty="0" smtClean="0"/>
              <a:t>:</a:t>
            </a:r>
          </a:p>
          <a:p>
            <a:pPr algn="ctr"/>
            <a:r>
              <a:rPr lang="de-DE" sz="1300" dirty="0" err="1" smtClean="0"/>
              <a:t>Mechanical</a:t>
            </a:r>
            <a:r>
              <a:rPr lang="de-DE" sz="1300" dirty="0" smtClean="0"/>
              <a:t> </a:t>
            </a:r>
            <a:r>
              <a:rPr lang="de-DE" sz="1300" dirty="0" err="1" smtClean="0"/>
              <a:t>and</a:t>
            </a:r>
            <a:r>
              <a:rPr lang="de-DE" sz="1300" dirty="0" smtClean="0"/>
              <a:t> </a:t>
            </a:r>
            <a:r>
              <a:rPr lang="de-DE" sz="1300" dirty="0" err="1" smtClean="0"/>
              <a:t>Electrical</a:t>
            </a:r>
            <a:r>
              <a:rPr lang="de-DE" sz="1300" dirty="0" smtClean="0"/>
              <a:t> Engineering</a:t>
            </a:r>
            <a:endParaRPr lang="de-DE" sz="1300" dirty="0"/>
          </a:p>
        </p:txBody>
      </p:sp>
      <p:sp>
        <p:nvSpPr>
          <p:cNvPr id="15" name="Diagonal liegende Ecken des Rechtecks abrunden 14"/>
          <p:cNvSpPr/>
          <p:nvPr/>
        </p:nvSpPr>
        <p:spPr>
          <a:xfrm flipH="1">
            <a:off x="5504258" y="1844824"/>
            <a:ext cx="1509712" cy="885825"/>
          </a:xfrm>
          <a:prstGeom prst="round2DiagRect">
            <a:avLst/>
          </a:prstGeom>
          <a:solidFill>
            <a:srgbClr val="4CB5A7"/>
          </a:solidFill>
          <a:ln>
            <a:solidFill>
              <a:srgbClr val="009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/>
              <a:t>Division 4</a:t>
            </a:r>
            <a:r>
              <a:rPr lang="de-DE" sz="1400" dirty="0" smtClean="0"/>
              <a:t>:</a:t>
            </a:r>
          </a:p>
          <a:p>
            <a:pPr algn="ctr"/>
            <a:r>
              <a:rPr lang="de-DE" sz="1300" dirty="0" smtClean="0"/>
              <a:t>Natural </a:t>
            </a:r>
            <a:r>
              <a:rPr lang="de-DE" sz="1300" dirty="0" err="1" smtClean="0"/>
              <a:t>and</a:t>
            </a:r>
            <a:r>
              <a:rPr lang="de-DE" sz="1300" dirty="0" smtClean="0"/>
              <a:t> </a:t>
            </a:r>
            <a:r>
              <a:rPr lang="de-DE" sz="1300" dirty="0" err="1" smtClean="0"/>
              <a:t>Built</a:t>
            </a:r>
            <a:r>
              <a:rPr lang="de-DE" sz="1300" dirty="0" smtClean="0"/>
              <a:t> </a:t>
            </a:r>
            <a:r>
              <a:rPr lang="de-DE" sz="1300" dirty="0" err="1" smtClean="0"/>
              <a:t>Enviroment</a:t>
            </a:r>
            <a:endParaRPr lang="de-DE" sz="1300" dirty="0"/>
          </a:p>
        </p:txBody>
      </p:sp>
      <p:sp>
        <p:nvSpPr>
          <p:cNvPr id="20" name="Diagonal liegende Ecken des Rechtecks abrunden 19"/>
          <p:cNvSpPr/>
          <p:nvPr/>
        </p:nvSpPr>
        <p:spPr>
          <a:xfrm flipH="1">
            <a:off x="7134225" y="1844824"/>
            <a:ext cx="1509712" cy="885825"/>
          </a:xfrm>
          <a:prstGeom prst="round2DiagRect">
            <a:avLst/>
          </a:prstGeom>
          <a:solidFill>
            <a:srgbClr val="4CB5A7"/>
          </a:solidFill>
          <a:ln>
            <a:solidFill>
              <a:srgbClr val="009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/>
              <a:t>Division 5</a:t>
            </a:r>
            <a:r>
              <a:rPr lang="de-DE" sz="1400" dirty="0" smtClean="0"/>
              <a:t>:</a:t>
            </a:r>
          </a:p>
          <a:p>
            <a:pPr algn="ctr"/>
            <a:r>
              <a:rPr lang="de-DE" sz="1300" dirty="0" err="1" smtClean="0"/>
              <a:t>Physics</a:t>
            </a:r>
            <a:r>
              <a:rPr lang="de-DE" sz="1300" dirty="0" smtClean="0"/>
              <a:t>,</a:t>
            </a:r>
          </a:p>
          <a:p>
            <a:pPr algn="ctr"/>
            <a:r>
              <a:rPr lang="de-DE" sz="1300" dirty="0" err="1" smtClean="0"/>
              <a:t>Mathematics</a:t>
            </a:r>
            <a:endParaRPr lang="de-DE" sz="1300" dirty="0"/>
          </a:p>
        </p:txBody>
      </p:sp>
      <p:sp>
        <p:nvSpPr>
          <p:cNvPr id="22" name="Diagonal liegende Ecken des Rechtecks abrunden 21"/>
          <p:cNvSpPr/>
          <p:nvPr/>
        </p:nvSpPr>
        <p:spPr>
          <a:xfrm flipH="1">
            <a:off x="617537" y="3378202"/>
            <a:ext cx="8026400" cy="330200"/>
          </a:xfrm>
          <a:prstGeom prst="round2DiagRect">
            <a:avLst/>
          </a:prstGeom>
          <a:solidFill>
            <a:srgbClr val="4CB5A7"/>
          </a:solidFill>
          <a:ln>
            <a:solidFill>
              <a:srgbClr val="009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1600" b="1" dirty="0" err="1" smtClean="0"/>
              <a:t>Energy</a:t>
            </a:r>
            <a:endParaRPr lang="de-DE" sz="1400" dirty="0"/>
          </a:p>
        </p:txBody>
      </p:sp>
      <p:sp>
        <p:nvSpPr>
          <p:cNvPr id="23" name="Diagonal liegende Ecken des Rechtecks abrunden 22"/>
          <p:cNvSpPr/>
          <p:nvPr/>
        </p:nvSpPr>
        <p:spPr>
          <a:xfrm flipH="1">
            <a:off x="617537" y="3787777"/>
            <a:ext cx="8026400" cy="330200"/>
          </a:xfrm>
          <a:prstGeom prst="round2DiagRect">
            <a:avLst/>
          </a:prstGeom>
          <a:solidFill>
            <a:srgbClr val="4CB5A7"/>
          </a:solidFill>
          <a:ln>
            <a:solidFill>
              <a:srgbClr val="009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1600" b="1" dirty="0" smtClean="0"/>
              <a:t>Materials </a:t>
            </a:r>
            <a:r>
              <a:rPr lang="en-GB" sz="1600" b="1" dirty="0"/>
              <a:t>∙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Structures</a:t>
            </a:r>
            <a:r>
              <a:rPr lang="de-DE" sz="1600" b="1" dirty="0" smtClean="0"/>
              <a:t> </a:t>
            </a:r>
            <a:r>
              <a:rPr lang="en-GB" sz="1600" b="1" dirty="0"/>
              <a:t>∙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Functions</a:t>
            </a:r>
            <a:endParaRPr lang="de-DE" sz="1400" dirty="0"/>
          </a:p>
        </p:txBody>
      </p:sp>
      <p:sp>
        <p:nvSpPr>
          <p:cNvPr id="24" name="Diagonal liegende Ecken des Rechtecks abrunden 23"/>
          <p:cNvSpPr/>
          <p:nvPr/>
        </p:nvSpPr>
        <p:spPr>
          <a:xfrm flipH="1">
            <a:off x="617537" y="4197352"/>
            <a:ext cx="8026400" cy="330200"/>
          </a:xfrm>
          <a:prstGeom prst="round2DiagRect">
            <a:avLst/>
          </a:prstGeom>
          <a:solidFill>
            <a:srgbClr val="4CB5A7"/>
          </a:solidFill>
          <a:ln>
            <a:solidFill>
              <a:srgbClr val="009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1600" b="1" dirty="0" err="1" smtClean="0"/>
              <a:t>Elementary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Particle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and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Astroparticle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Physics</a:t>
            </a:r>
            <a:endParaRPr lang="de-DE" sz="1400" dirty="0"/>
          </a:p>
        </p:txBody>
      </p:sp>
      <p:sp>
        <p:nvSpPr>
          <p:cNvPr id="25" name="Diagonal liegende Ecken des Rechtecks abrunden 24"/>
          <p:cNvSpPr/>
          <p:nvPr/>
        </p:nvSpPr>
        <p:spPr>
          <a:xfrm flipH="1">
            <a:off x="617537" y="4606927"/>
            <a:ext cx="8026400" cy="330200"/>
          </a:xfrm>
          <a:prstGeom prst="round2DiagRect">
            <a:avLst/>
          </a:prstGeom>
          <a:solidFill>
            <a:srgbClr val="4CB5A7"/>
          </a:solidFill>
          <a:ln>
            <a:solidFill>
              <a:srgbClr val="009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1600" b="1" dirty="0" err="1" smtClean="0"/>
              <a:t>Climate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and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Enviroment</a:t>
            </a:r>
            <a:endParaRPr lang="de-DE" sz="1400" dirty="0"/>
          </a:p>
        </p:txBody>
      </p:sp>
      <p:sp>
        <p:nvSpPr>
          <p:cNvPr id="26" name="Diagonal liegende Ecken des Rechtecks abrunden 25"/>
          <p:cNvSpPr/>
          <p:nvPr/>
        </p:nvSpPr>
        <p:spPr>
          <a:xfrm flipH="1">
            <a:off x="617537" y="5016502"/>
            <a:ext cx="8026400" cy="330200"/>
          </a:xfrm>
          <a:prstGeom prst="round2DiagRect">
            <a:avLst/>
          </a:prstGeom>
          <a:solidFill>
            <a:srgbClr val="4CB5A7"/>
          </a:solidFill>
          <a:ln>
            <a:solidFill>
              <a:srgbClr val="009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1600" b="1" dirty="0" smtClean="0"/>
              <a:t>Mobility Systems</a:t>
            </a:r>
            <a:endParaRPr lang="de-DE" sz="1400" dirty="0"/>
          </a:p>
        </p:txBody>
      </p:sp>
      <p:sp>
        <p:nvSpPr>
          <p:cNvPr id="27" name="Diagonal liegende Ecken des Rechtecks abrunden 26"/>
          <p:cNvSpPr/>
          <p:nvPr/>
        </p:nvSpPr>
        <p:spPr>
          <a:xfrm flipH="1">
            <a:off x="617537" y="5426077"/>
            <a:ext cx="8026400" cy="330200"/>
          </a:xfrm>
          <a:prstGeom prst="round2DiagRect">
            <a:avLst/>
          </a:prstGeom>
          <a:solidFill>
            <a:srgbClr val="4CB5A7"/>
          </a:solidFill>
          <a:ln>
            <a:solidFill>
              <a:srgbClr val="009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1600" b="1" dirty="0" smtClean="0"/>
              <a:t>Information </a:t>
            </a:r>
            <a:r>
              <a:rPr lang="en-GB" sz="1600" b="1" dirty="0"/>
              <a:t>∙</a:t>
            </a:r>
            <a:r>
              <a:rPr lang="de-DE" sz="1600" b="1" dirty="0" smtClean="0"/>
              <a:t> Systems </a:t>
            </a:r>
            <a:r>
              <a:rPr lang="en-GB" sz="1600" b="1" dirty="0"/>
              <a:t>∙</a:t>
            </a:r>
            <a:r>
              <a:rPr lang="de-DE" sz="1600" b="1" dirty="0" smtClean="0"/>
              <a:t> Technologies</a:t>
            </a:r>
            <a:endParaRPr lang="de-DE" sz="1600" b="1" dirty="0"/>
          </a:p>
        </p:txBody>
      </p:sp>
      <p:sp>
        <p:nvSpPr>
          <p:cNvPr id="28" name="Diagonal liegende Ecken des Rechtecks abrunden 27"/>
          <p:cNvSpPr/>
          <p:nvPr/>
        </p:nvSpPr>
        <p:spPr>
          <a:xfrm flipH="1">
            <a:off x="617537" y="5835651"/>
            <a:ext cx="8026400" cy="330200"/>
          </a:xfrm>
          <a:prstGeom prst="round2DiagRect">
            <a:avLst/>
          </a:prstGeom>
          <a:solidFill>
            <a:srgbClr val="4CB5A7"/>
          </a:solidFill>
          <a:ln>
            <a:solidFill>
              <a:srgbClr val="009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1600" b="1" dirty="0" err="1" smtClean="0"/>
              <a:t>Humans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and</a:t>
            </a:r>
            <a:r>
              <a:rPr lang="de-DE" sz="1600" b="1" dirty="0" smtClean="0"/>
              <a:t> Technology</a:t>
            </a:r>
            <a:endParaRPr lang="de-DE" sz="1400" dirty="0"/>
          </a:p>
        </p:txBody>
      </p:sp>
      <p:sp>
        <p:nvSpPr>
          <p:cNvPr id="32" name="Diagonal liegende Ecken des Rechtecks abrunden 31"/>
          <p:cNvSpPr/>
          <p:nvPr/>
        </p:nvSpPr>
        <p:spPr>
          <a:xfrm>
            <a:off x="7204073" y="3378202"/>
            <a:ext cx="1423987" cy="330200"/>
          </a:xfrm>
          <a:prstGeom prst="round2DiagRect">
            <a:avLst>
              <a:gd name="adj1" fmla="val 538"/>
              <a:gd name="adj2" fmla="val 15054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 sz="1300" dirty="0"/>
          </a:p>
        </p:txBody>
      </p:sp>
      <p:sp>
        <p:nvSpPr>
          <p:cNvPr id="33" name="Diagonal liegende Ecken des Rechtecks abrunden 32"/>
          <p:cNvSpPr/>
          <p:nvPr/>
        </p:nvSpPr>
        <p:spPr>
          <a:xfrm flipH="1">
            <a:off x="7204075" y="5835651"/>
            <a:ext cx="1439862" cy="330200"/>
          </a:xfrm>
          <a:prstGeom prst="round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 sz="1300" dirty="0"/>
          </a:p>
        </p:txBody>
      </p:sp>
      <p:sp>
        <p:nvSpPr>
          <p:cNvPr id="34" name="Diagonal liegende Ecken des Rechtecks abrunden 33"/>
          <p:cNvSpPr/>
          <p:nvPr/>
        </p:nvSpPr>
        <p:spPr>
          <a:xfrm flipH="1">
            <a:off x="7204074" y="5426077"/>
            <a:ext cx="1423987" cy="330200"/>
          </a:xfrm>
          <a:prstGeom prst="round2Diag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 sz="1300" dirty="0"/>
          </a:p>
        </p:txBody>
      </p:sp>
      <p:sp>
        <p:nvSpPr>
          <p:cNvPr id="35" name="Diagonal liegende Ecken des Rechtecks abrunden 34"/>
          <p:cNvSpPr/>
          <p:nvPr/>
        </p:nvSpPr>
        <p:spPr>
          <a:xfrm flipH="1">
            <a:off x="7204075" y="4197352"/>
            <a:ext cx="1439862" cy="330200"/>
          </a:xfrm>
          <a:prstGeom prst="round2Diag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 sz="1300" dirty="0"/>
          </a:p>
        </p:txBody>
      </p:sp>
      <p:sp>
        <p:nvSpPr>
          <p:cNvPr id="37" name="Diagonal liegende Ecken des Rechtecks abrunden 36"/>
          <p:cNvSpPr/>
          <p:nvPr/>
        </p:nvSpPr>
        <p:spPr>
          <a:xfrm flipH="1">
            <a:off x="7204075" y="4606927"/>
            <a:ext cx="1423986" cy="330200"/>
          </a:xfrm>
          <a:prstGeom prst="round2Diag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 sz="1300" dirty="0"/>
          </a:p>
        </p:txBody>
      </p:sp>
      <p:sp>
        <p:nvSpPr>
          <p:cNvPr id="40" name="Diagonal liegende Ecken des Rechtecks abrunden 39"/>
          <p:cNvSpPr/>
          <p:nvPr/>
        </p:nvSpPr>
        <p:spPr>
          <a:xfrm>
            <a:off x="7204073" y="5035550"/>
            <a:ext cx="1423986" cy="311152"/>
          </a:xfrm>
          <a:prstGeom prst="round2DiagRect">
            <a:avLst>
              <a:gd name="adj1" fmla="val 0"/>
              <a:gd name="adj2" fmla="val 20192"/>
            </a:avLst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 sz="1300" dirty="0"/>
          </a:p>
        </p:txBody>
      </p:sp>
      <p:sp>
        <p:nvSpPr>
          <p:cNvPr id="43" name="Diagonal liegende Ecken des Rechtecks abrunden 42"/>
          <p:cNvSpPr/>
          <p:nvPr/>
        </p:nvSpPr>
        <p:spPr>
          <a:xfrm>
            <a:off x="7204074" y="3787777"/>
            <a:ext cx="1439864" cy="311149"/>
          </a:xfrm>
          <a:prstGeom prst="round2DiagRect">
            <a:avLst>
              <a:gd name="adj1" fmla="val 538"/>
              <a:gd name="adj2" fmla="val 15054"/>
            </a:avLst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 sz="13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FAA4E8A-A189-4B58-95C2-998B984D1895}" type="datetime1">
              <a:rPr lang="de-DE" noProof="0" smtClean="0"/>
              <a:t>04.10.2016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M. Decker | </a:t>
            </a: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International </a:t>
            </a:r>
            <a:r>
              <a:rPr lang="en-US" dirty="0" smtClean="0"/>
              <a:t>LSDMA </a:t>
            </a:r>
            <a:r>
              <a:rPr lang="en-US" dirty="0"/>
              <a:t>Symposium</a:t>
            </a:r>
            <a:endParaRPr lang="en-GB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A33F6A-4DE0-4F11-8018-7C04A14942AE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29" name="Ellipse 28"/>
          <p:cNvSpPr/>
          <p:nvPr/>
        </p:nvSpPr>
        <p:spPr>
          <a:xfrm>
            <a:off x="1979712" y="1700807"/>
            <a:ext cx="2004518" cy="12296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9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37252"/>
            <a:ext cx="6545405" cy="5067936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M. Decker | </a:t>
            </a: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International </a:t>
            </a:r>
            <a:r>
              <a:rPr lang="en-US" dirty="0" smtClean="0"/>
              <a:t>LSDMA </a:t>
            </a:r>
            <a:r>
              <a:rPr lang="en-US" dirty="0"/>
              <a:t>Symposium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A33F6A-4DE0-4F11-8018-7C04A14942AE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</p:spPr>
        <p:txBody>
          <a:bodyPr/>
          <a:lstStyle/>
          <a:p>
            <a:fld id="{1FAA4E8A-A189-4B58-95C2-998B984D1895}" type="datetime1">
              <a:rPr lang="de-DE" noProof="0" smtClean="0"/>
              <a:t>04.10.2016</a:t>
            </a:fld>
            <a:endParaRPr lang="en-US" noProof="0" dirty="0"/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390525" y="333375"/>
            <a:ext cx="6911975" cy="561975"/>
          </a:xfrm>
        </p:spPr>
        <p:txBody>
          <a:bodyPr/>
          <a:lstStyle/>
          <a:p>
            <a:r>
              <a:rPr lang="de-DE" dirty="0" smtClean="0"/>
              <a:t>Large-</a:t>
            </a:r>
            <a:r>
              <a:rPr lang="de-DE" dirty="0" err="1" smtClean="0"/>
              <a:t>Scale</a:t>
            </a:r>
            <a:r>
              <a:rPr lang="de-DE" dirty="0" smtClean="0"/>
              <a:t> Data Management &amp; Analysis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40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M. Decker | </a:t>
            </a: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International </a:t>
            </a:r>
            <a:r>
              <a:rPr lang="en-US" dirty="0" smtClean="0"/>
              <a:t>LSDMA </a:t>
            </a:r>
            <a:r>
              <a:rPr lang="en-US" dirty="0"/>
              <a:t>Symposium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A33F6A-4DE0-4F11-8018-7C04A14942AE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</p:spPr>
        <p:txBody>
          <a:bodyPr/>
          <a:lstStyle/>
          <a:p>
            <a:fld id="{1FAA4E8A-A189-4B58-95C2-998B984D1895}" type="datetime1">
              <a:rPr lang="de-DE" noProof="0" smtClean="0"/>
              <a:t>04.10.2016</a:t>
            </a:fld>
            <a:endParaRPr lang="en-US" noProof="0" dirty="0"/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390525" y="333375"/>
            <a:ext cx="6911975" cy="561975"/>
          </a:xfrm>
        </p:spPr>
        <p:txBody>
          <a:bodyPr/>
          <a:lstStyle/>
          <a:p>
            <a:r>
              <a:rPr lang="de-DE" dirty="0" smtClean="0"/>
              <a:t>Large-</a:t>
            </a:r>
            <a:r>
              <a:rPr lang="de-DE" dirty="0" err="1" smtClean="0"/>
              <a:t>Scale</a:t>
            </a:r>
            <a:r>
              <a:rPr lang="de-DE" dirty="0" smtClean="0"/>
              <a:t> Data Management &amp; Analysis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 dirty="0" smtClean="0"/>
              <a:t>Fourth Pillar:</a:t>
            </a:r>
          </a:p>
          <a:p>
            <a:pPr marL="0" indent="0">
              <a:buNone/>
            </a:pPr>
            <a:r>
              <a:rPr lang="en-US" sz="2200" dirty="0" smtClean="0"/>
              <a:t>“For </a:t>
            </a:r>
            <a:r>
              <a:rPr lang="en-US" sz="2200" dirty="0"/>
              <a:t>scientific communities the data exploration – commonly considered as the 4th pillar besides experiment, theory and simulation – is of utmost importance to gain new scientific insights and knowledge</a:t>
            </a:r>
            <a:r>
              <a:rPr lang="en-US" sz="2200" dirty="0" smtClean="0"/>
              <a:t>.”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de-DE" sz="2200" dirty="0" err="1"/>
              <a:t>Energy</a:t>
            </a:r>
            <a:r>
              <a:rPr lang="de-DE" sz="2200" dirty="0"/>
              <a:t>: smart </a:t>
            </a:r>
            <a:r>
              <a:rPr lang="de-DE" sz="2200" dirty="0" err="1"/>
              <a:t>grids</a:t>
            </a:r>
            <a:r>
              <a:rPr lang="de-DE" sz="2200" dirty="0"/>
              <a:t>, </a:t>
            </a:r>
            <a:r>
              <a:rPr lang="de-DE" sz="2200" dirty="0" err="1"/>
              <a:t>battery</a:t>
            </a:r>
            <a:r>
              <a:rPr lang="de-DE" sz="2200" dirty="0"/>
              <a:t> </a:t>
            </a:r>
            <a:r>
              <a:rPr lang="de-DE" sz="2200" dirty="0" err="1"/>
              <a:t>research</a:t>
            </a:r>
            <a:r>
              <a:rPr lang="de-DE" sz="2200" dirty="0"/>
              <a:t>, </a:t>
            </a:r>
            <a:r>
              <a:rPr lang="de-DE" sz="2200" dirty="0" err="1"/>
              <a:t>fusion</a:t>
            </a:r>
            <a:r>
              <a:rPr lang="de-DE" sz="2200" dirty="0"/>
              <a:t> </a:t>
            </a:r>
            <a:r>
              <a:rPr lang="de-DE" sz="2200" dirty="0" err="1"/>
              <a:t>research</a:t>
            </a:r>
            <a:endParaRPr lang="de-DE" sz="2200" dirty="0"/>
          </a:p>
          <a:p>
            <a:r>
              <a:rPr lang="de-DE" sz="2200" dirty="0"/>
              <a:t>Earth </a:t>
            </a:r>
            <a:r>
              <a:rPr lang="de-DE" sz="2200" dirty="0" err="1"/>
              <a:t>and</a:t>
            </a:r>
            <a:r>
              <a:rPr lang="de-DE" sz="2200" dirty="0"/>
              <a:t> Environment: </a:t>
            </a:r>
            <a:r>
              <a:rPr lang="de-DE" sz="2200" dirty="0" err="1"/>
              <a:t>climate</a:t>
            </a:r>
            <a:r>
              <a:rPr lang="de-DE" sz="2200" dirty="0"/>
              <a:t> </a:t>
            </a:r>
            <a:r>
              <a:rPr lang="de-DE" sz="2200" dirty="0" err="1"/>
              <a:t>models</a:t>
            </a:r>
            <a:r>
              <a:rPr lang="de-DE" sz="2200" dirty="0"/>
              <a:t>, </a:t>
            </a:r>
            <a:r>
              <a:rPr lang="de-DE" sz="2200" dirty="0" err="1" smtClean="0"/>
              <a:t>environ</a:t>
            </a:r>
            <a:r>
              <a:rPr lang="de-DE" sz="2200" dirty="0" smtClean="0"/>
              <a:t>. </a:t>
            </a:r>
            <a:r>
              <a:rPr lang="de-DE" sz="2200" dirty="0" err="1"/>
              <a:t>satellite</a:t>
            </a:r>
            <a:r>
              <a:rPr lang="de-DE" sz="2200" dirty="0"/>
              <a:t> </a:t>
            </a:r>
            <a:r>
              <a:rPr lang="de-DE" sz="2200" dirty="0" err="1"/>
              <a:t>data</a:t>
            </a:r>
            <a:endParaRPr lang="de-DE" sz="2200" dirty="0"/>
          </a:p>
          <a:p>
            <a:r>
              <a:rPr lang="de-DE" sz="2200" dirty="0" err="1"/>
              <a:t>Health</a:t>
            </a:r>
            <a:r>
              <a:rPr lang="de-DE" sz="2200" dirty="0"/>
              <a:t>: </a:t>
            </a:r>
            <a:r>
              <a:rPr lang="de-DE" sz="2200" dirty="0" err="1"/>
              <a:t>virtual</a:t>
            </a:r>
            <a:r>
              <a:rPr lang="de-DE" sz="2200" dirty="0"/>
              <a:t> human </a:t>
            </a:r>
            <a:r>
              <a:rPr lang="de-DE" sz="2200" dirty="0" err="1"/>
              <a:t>brain</a:t>
            </a:r>
            <a:r>
              <a:rPr lang="de-DE" sz="2200" dirty="0"/>
              <a:t> </a:t>
            </a:r>
            <a:r>
              <a:rPr lang="de-DE" sz="2200" dirty="0" err="1"/>
              <a:t>map</a:t>
            </a:r>
            <a:endParaRPr lang="de-DE" sz="2200" dirty="0"/>
          </a:p>
          <a:p>
            <a:r>
              <a:rPr lang="de-DE" sz="2200" dirty="0"/>
              <a:t>Key </a:t>
            </a:r>
            <a:r>
              <a:rPr lang="de-DE" sz="2200" dirty="0" smtClean="0"/>
              <a:t>Technologies</a:t>
            </a:r>
          </a:p>
          <a:p>
            <a:r>
              <a:rPr lang="de-DE" sz="2200" dirty="0" err="1" smtClean="0"/>
              <a:t>Structure</a:t>
            </a:r>
            <a:r>
              <a:rPr lang="de-DE" sz="2200" dirty="0" smtClean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smtClean="0"/>
              <a:t>Matter</a:t>
            </a:r>
            <a:br>
              <a:rPr lang="de-DE" sz="2200" dirty="0" smtClean="0"/>
            </a:br>
            <a:endParaRPr lang="de-DE" sz="22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sz="2200" i="1" dirty="0" err="1" smtClean="0"/>
              <a:t>Social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Sciences</a:t>
            </a:r>
            <a:r>
              <a:rPr lang="de-DE" sz="2200" i="1" dirty="0" smtClean="0"/>
              <a:t>/Economics/…</a:t>
            </a:r>
            <a:endParaRPr lang="de-DE" sz="2200" i="1" dirty="0"/>
          </a:p>
        </p:txBody>
      </p:sp>
    </p:spTree>
    <p:extLst>
      <p:ext uri="{BB962C8B-B14F-4D97-AF65-F5344CB8AC3E}">
        <p14:creationId xmlns:p14="http://schemas.microsoft.com/office/powerpoint/2010/main" val="134215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288" y="1771601"/>
            <a:ext cx="8389937" cy="649287"/>
          </a:xfrm>
        </p:spPr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85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2-Master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BL2-Master_en</Template>
  <TotalTime>0</TotalTime>
  <Words>384</Words>
  <Application>Microsoft Office PowerPoint</Application>
  <PresentationFormat>Bildschirmpräsentation (4:3)</PresentationFormat>
  <Paragraphs>113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MS PGothic</vt:lpstr>
      <vt:lpstr>Arial</vt:lpstr>
      <vt:lpstr>Calibri</vt:lpstr>
      <vt:lpstr>Helvetica Neue Medium</vt:lpstr>
      <vt:lpstr>Wingdings</vt:lpstr>
      <vt:lpstr>BL2-Master_en</vt:lpstr>
      <vt:lpstr>Welcome to 5th International LSDMA Symposium  “The Challenge of Big Data in Science”</vt:lpstr>
      <vt:lpstr>KIT – Our Mission</vt:lpstr>
      <vt:lpstr>KIT in Figures</vt:lpstr>
      <vt:lpstr>Broad Range of Educational Offers</vt:lpstr>
      <vt:lpstr>Broad Range of Educational Offers</vt:lpstr>
      <vt:lpstr>Disciplinary Strength - Transdisciplinary Focus</vt:lpstr>
      <vt:lpstr>Large-Scale Data Management &amp; Analysis</vt:lpstr>
      <vt:lpstr>Large-Scale Data Management &amp; Analysis</vt:lpstr>
      <vt:lpstr>Thank you for your attention!</vt:lpstr>
    </vt:vector>
  </TitlesOfParts>
  <Company>Karlsruhe Institute of Technology (KIT)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transparency: Arial 26pt bold Double spaced: Arial 22pt bold</dc:title>
  <dc:creator>Schneider, Olaf</dc:creator>
  <cp:lastModifiedBy>Decker, Michael (BL2)</cp:lastModifiedBy>
  <cp:revision>38</cp:revision>
  <dcterms:created xsi:type="dcterms:W3CDTF">2014-01-17T13:05:51Z</dcterms:created>
  <dcterms:modified xsi:type="dcterms:W3CDTF">2016-10-04T17:49:39Z</dcterms:modified>
</cp:coreProperties>
</file>